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67"/>
  </p:notesMasterIdLst>
  <p:sldIdLst>
    <p:sldId id="256" r:id="rId2"/>
    <p:sldId id="371" r:id="rId3"/>
    <p:sldId id="372" r:id="rId4"/>
    <p:sldId id="421" r:id="rId5"/>
    <p:sldId id="394" r:id="rId6"/>
    <p:sldId id="395" r:id="rId7"/>
    <p:sldId id="396" r:id="rId8"/>
    <p:sldId id="397" r:id="rId9"/>
    <p:sldId id="264" r:id="rId10"/>
    <p:sldId id="399" r:id="rId11"/>
    <p:sldId id="402" r:id="rId12"/>
    <p:sldId id="400" r:id="rId13"/>
    <p:sldId id="401" r:id="rId14"/>
    <p:sldId id="404" r:id="rId15"/>
    <p:sldId id="403" r:id="rId16"/>
    <p:sldId id="405" r:id="rId17"/>
    <p:sldId id="406" r:id="rId18"/>
    <p:sldId id="407" r:id="rId19"/>
    <p:sldId id="408" r:id="rId20"/>
    <p:sldId id="409" r:id="rId21"/>
    <p:sldId id="410" r:id="rId22"/>
    <p:sldId id="398" r:id="rId23"/>
    <p:sldId id="280" r:id="rId24"/>
    <p:sldId id="282" r:id="rId25"/>
    <p:sldId id="283" r:id="rId26"/>
    <p:sldId id="284" r:id="rId27"/>
    <p:sldId id="285" r:id="rId28"/>
    <p:sldId id="286" r:id="rId29"/>
    <p:sldId id="287" r:id="rId30"/>
    <p:sldId id="411" r:id="rId31"/>
    <p:sldId id="412" r:id="rId32"/>
    <p:sldId id="413" r:id="rId33"/>
    <p:sldId id="414" r:id="rId34"/>
    <p:sldId id="415" r:id="rId35"/>
    <p:sldId id="416" r:id="rId36"/>
    <p:sldId id="417" r:id="rId37"/>
    <p:sldId id="418" r:id="rId38"/>
    <p:sldId id="419" r:id="rId39"/>
    <p:sldId id="420" r:id="rId40"/>
    <p:sldId id="423" r:id="rId41"/>
    <p:sldId id="422" r:id="rId42"/>
    <p:sldId id="424" r:id="rId43"/>
    <p:sldId id="375" r:id="rId44"/>
    <p:sldId id="261" r:id="rId45"/>
    <p:sldId id="392" r:id="rId46"/>
    <p:sldId id="377" r:id="rId47"/>
    <p:sldId id="292" r:id="rId48"/>
    <p:sldId id="378" r:id="rId49"/>
    <p:sldId id="379" r:id="rId50"/>
    <p:sldId id="295" r:id="rId51"/>
    <p:sldId id="296" r:id="rId52"/>
    <p:sldId id="297" r:id="rId53"/>
    <p:sldId id="298" r:id="rId54"/>
    <p:sldId id="306" r:id="rId55"/>
    <p:sldId id="391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93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李 沛钊" initials="李" lastIdx="1" clrIdx="0">
    <p:extLst>
      <p:ext uri="{19B8F6BF-5375-455C-9EA6-DF929625EA0E}">
        <p15:presenceInfo xmlns:p15="http://schemas.microsoft.com/office/powerpoint/2012/main" userId="d7dedcb2d92db19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74" autoAdjust="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E454F7-9A2B-4541-BF88-1C126B942583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7AAB3A-A610-440E-B193-3C82FA317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661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AAB3A-A610-440E-B193-3C82FA3171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810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473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AAB3A-A610-440E-B193-3C82FA3171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47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AAB3A-A610-440E-B193-3C82FA3171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399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AAB3A-A610-440E-B193-3C82FA31714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573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AAB3A-A610-440E-B193-3C82FA31714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545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AAB3A-A610-440E-B193-3C82FA31714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538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AAB3A-A610-440E-B193-3C82FA31714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909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1AE26-5454-FD1B-0368-82981F880E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EEE1D7-5C89-3633-4543-1DFE60E1CC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A6641-D81C-25BD-62A4-573940F56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1A801-4D4E-4EAD-B25C-A6C26F5E88D5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F02B8-BEA3-E88B-9560-CF48BAFDA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6508-07A6-810F-775C-130B86187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D1C86-B85A-48DB-B787-3C6D663108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838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B5811-94F0-7EED-22C7-CECCB508F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B1D16C-0D9B-3431-13AB-87ABF19F55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8F82B-4759-6650-09A4-6F535E675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1A801-4D4E-4EAD-B25C-A6C26F5E88D5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AE164-1ACC-6919-4AF2-FD7BFB302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A1397B-AA46-1613-0F20-B929C37E9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D1C86-B85A-48DB-B787-3C6D663108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351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E493CC-23C0-8DAB-50B7-37E9FD28AE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763F72-6489-51C6-D826-2883F8965F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35805-E4A2-14FF-D822-E6DFEC5EB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1A801-4D4E-4EAD-B25C-A6C26F5E88D5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BDA49-5058-BC89-33AB-91729D8A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E681E-D9A6-035A-757D-3C78339F4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D1C86-B85A-48DB-B787-3C6D663108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3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73292-11B7-1B0E-6DE6-89F529879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88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A03B9-B4D5-6B45-AFD0-878876FED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7460"/>
            <a:ext cx="10515600" cy="49295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AF2DC4-9407-56F8-FB4B-B794DA031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Thesis Proposal – </a:t>
            </a:r>
            <a:r>
              <a:rPr lang="en-US" dirty="0" err="1"/>
              <a:t>Peizhao</a:t>
            </a:r>
            <a:r>
              <a:rPr lang="en-US" dirty="0"/>
              <a:t> Li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92B5A-419F-07F4-2F78-F69CBBBF9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9DF59-0242-B4B5-F181-0050A931E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D1C86-B85A-48DB-B787-3C6D663108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57F559F-CF92-5D6F-529B-DFE1769AC875}"/>
              </a:ext>
            </a:extLst>
          </p:cNvPr>
          <p:cNvSpPr txBox="1">
            <a:spLocks/>
          </p:cNvSpPr>
          <p:nvPr userDrawn="1"/>
        </p:nvSpPr>
        <p:spPr>
          <a:xfrm>
            <a:off x="7630093" y="22225"/>
            <a:ext cx="4561907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00"/>
              </a:lnSpc>
            </a:pPr>
            <a:r>
              <a:rPr lang="en-US" sz="1200" b="0" dirty="0">
                <a:solidFill>
                  <a:schemeClr val="tx1"/>
                </a:solidFill>
              </a:rPr>
              <a:t>Goal-Oriented Data-Centric Learning</a:t>
            </a:r>
            <a:endParaRPr lang="en-US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721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CBE97-B5A1-A399-4A1F-2C60428F5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0B1A8A-247B-B898-EB3E-CC45051A8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26636E-3D0D-792E-9F2C-3D61F0446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1A801-4D4E-4EAD-B25C-A6C26F5E88D5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9CA02-4B7F-05F8-978B-6EA64D5F3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A528F-4FEB-C8F3-7D8F-E95A910EE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D1C86-B85A-48DB-B787-3C6D663108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87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DF172-A63F-5B18-BC7D-83D7C1969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2ED60-ADEC-5387-E153-653B591D21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CFF625-A0E8-7816-9E04-0B795B4E42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2F720C-8467-B2A9-80AD-CEDA9883B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1A801-4D4E-4EAD-B25C-A6C26F5E88D5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EECBA-619F-0079-E966-3A7C089C7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B644A2-C8B9-4FA4-C44D-0AF8CE87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D1C86-B85A-48DB-B787-3C6D663108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144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F22FE-C948-185F-AA52-B93355092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8103C-5378-3E2F-B5AB-A3C2AED5B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272356-AF5E-A1A0-458B-6F8C65ADF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08D5F0-560E-4AD8-AEF1-5C33CE4C37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FBCFFA-79A1-CBF1-8108-0AA8459FB3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C79559-ACF0-785E-1519-74EDE6FB1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1A801-4D4E-4EAD-B25C-A6C26F5E88D5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408F40-5C25-0498-35D8-9FB57ECEB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1BE109-BD5A-DC87-B1B5-33000A0AE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D1C86-B85A-48DB-B787-3C6D663108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067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55CAB-8AE6-3B90-4507-96CE189DB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A51DB2-A38A-5C80-9553-1654F39B8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1A801-4D4E-4EAD-B25C-A6C26F5E88D5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BE24B5-3AD3-818D-7E20-0CD8B3CBA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3F448-0357-0B3D-F91E-70C5EBEE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D1C86-B85A-48DB-B787-3C6D663108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625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E457B6-05DC-C486-7D3C-D176E83C7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1A801-4D4E-4EAD-B25C-A6C26F5E88D5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6273C4-BDDA-D6B8-45F9-4295C1E27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4D391-836A-4C3D-FC2A-3EFB565E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D1C86-B85A-48DB-B787-3C6D663108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725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26808-F645-1165-484E-5B60F0923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5236C-7F9E-214B-0B5C-42A612A2D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9608C-3A01-237E-D7A8-6DE18775B4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516AE4-33DA-107C-E060-CEBA0403B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1A801-4D4E-4EAD-B25C-A6C26F5E88D5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58164-7E67-B47C-C6BC-4A08138DA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94C9AD-269F-DB0F-C373-BF4D4DF87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D1C86-B85A-48DB-B787-3C6D663108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301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33CD0-9BF5-12CA-8815-AA8D108D2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0EF241-9A3E-1D21-3DB0-E36394F1CA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F4BC7E-3438-EC62-2BA1-2A2B7CB948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87295D-1D0F-7C4A-07D1-21F3F8D4E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1A801-4D4E-4EAD-B25C-A6C26F5E88D5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8F89E3-7895-A282-8AD8-6D0B153A6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8F62F9-FD09-D7C0-AE87-310AF13D1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D1C86-B85A-48DB-B787-3C6D663108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875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856283-335D-C303-3D2C-58A24C04B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845E4-443B-59D6-AD48-4D0CB180E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1345D-0AC7-12F8-6D05-4E34E8A553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41A801-4D4E-4EAD-B25C-A6C26F5E88D5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A1292-5BE9-A6F0-CE6C-6EC76D24BA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59268-BEC1-EBA1-5D61-1A148A6FC7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D1C86-B85A-48DB-B787-3C6D663108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662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jp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45.png"/><Relationship Id="rId21" Type="http://schemas.openxmlformats.org/officeDocument/2006/relationships/image" Target="../media/image52.png"/><Relationship Id="rId7" Type="http://schemas.openxmlformats.org/officeDocument/2006/relationships/image" Target="../media/image48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33.png"/><Relationship Id="rId16" Type="http://schemas.openxmlformats.org/officeDocument/2006/relationships/image" Target="../media/image41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36.png"/><Relationship Id="rId5" Type="http://schemas.openxmlformats.org/officeDocument/2006/relationships/image" Target="../media/image46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34.jpg"/><Relationship Id="rId9" Type="http://schemas.openxmlformats.org/officeDocument/2006/relationships/image" Target="../media/image50.png"/><Relationship Id="rId1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4.jpg"/><Relationship Id="rId7" Type="http://schemas.openxmlformats.org/officeDocument/2006/relationships/image" Target="../media/image50.png"/><Relationship Id="rId12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40.png"/><Relationship Id="rId5" Type="http://schemas.openxmlformats.org/officeDocument/2006/relationships/image" Target="../media/image36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5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45.png"/><Relationship Id="rId7" Type="http://schemas.openxmlformats.org/officeDocument/2006/relationships/image" Target="../media/image35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33.png"/><Relationship Id="rId16" Type="http://schemas.openxmlformats.org/officeDocument/2006/relationships/image" Target="../media/image42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37.png"/><Relationship Id="rId5" Type="http://schemas.openxmlformats.org/officeDocument/2006/relationships/image" Target="../media/image46.png"/><Relationship Id="rId15" Type="http://schemas.openxmlformats.org/officeDocument/2006/relationships/image" Target="../media/image41.png"/><Relationship Id="rId10" Type="http://schemas.openxmlformats.org/officeDocument/2006/relationships/image" Target="../media/image50.png"/><Relationship Id="rId19" Type="http://schemas.openxmlformats.org/officeDocument/2006/relationships/image" Target="../media/image51.png"/><Relationship Id="rId4" Type="http://schemas.openxmlformats.org/officeDocument/2006/relationships/image" Target="../media/image34.jpg"/><Relationship Id="rId9" Type="http://schemas.openxmlformats.org/officeDocument/2006/relationships/image" Target="../media/image54.png"/><Relationship Id="rId1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57.png"/><Relationship Id="rId18" Type="http://schemas.openxmlformats.org/officeDocument/2006/relationships/image" Target="../media/image40.png"/><Relationship Id="rId3" Type="http://schemas.openxmlformats.org/officeDocument/2006/relationships/image" Target="../media/image45.png"/><Relationship Id="rId21" Type="http://schemas.openxmlformats.org/officeDocument/2006/relationships/image" Target="../media/image43.png"/><Relationship Id="rId7" Type="http://schemas.openxmlformats.org/officeDocument/2006/relationships/image" Target="../media/image35.png"/><Relationship Id="rId12" Type="http://schemas.openxmlformats.org/officeDocument/2006/relationships/image" Target="../media/image56.png"/><Relationship Id="rId17" Type="http://schemas.openxmlformats.org/officeDocument/2006/relationships/image" Target="../media/image39.png"/><Relationship Id="rId2" Type="http://schemas.openxmlformats.org/officeDocument/2006/relationships/image" Target="../media/image33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0.png"/><Relationship Id="rId24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37.png"/><Relationship Id="rId23" Type="http://schemas.openxmlformats.org/officeDocument/2006/relationships/image" Target="../media/image51.png"/><Relationship Id="rId10" Type="http://schemas.openxmlformats.org/officeDocument/2006/relationships/image" Target="../media/image54.png"/><Relationship Id="rId19" Type="http://schemas.openxmlformats.org/officeDocument/2006/relationships/image" Target="../media/image41.png"/><Relationship Id="rId4" Type="http://schemas.openxmlformats.org/officeDocument/2006/relationships/image" Target="../media/image34.jpg"/><Relationship Id="rId9" Type="http://schemas.openxmlformats.org/officeDocument/2006/relationships/image" Target="../media/image55.png"/><Relationship Id="rId14" Type="http://schemas.openxmlformats.org/officeDocument/2006/relationships/image" Target="../media/image58.png"/><Relationship Id="rId22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50.png"/><Relationship Id="rId18" Type="http://schemas.openxmlformats.org/officeDocument/2006/relationships/image" Target="../media/image38.png"/><Relationship Id="rId26" Type="http://schemas.openxmlformats.org/officeDocument/2006/relationships/image" Target="../media/image52.png"/><Relationship Id="rId3" Type="http://schemas.openxmlformats.org/officeDocument/2006/relationships/image" Target="../media/image45.png"/><Relationship Id="rId21" Type="http://schemas.openxmlformats.org/officeDocument/2006/relationships/image" Target="../media/image41.png"/><Relationship Id="rId7" Type="http://schemas.openxmlformats.org/officeDocument/2006/relationships/image" Target="../media/image59.png"/><Relationship Id="rId12" Type="http://schemas.openxmlformats.org/officeDocument/2006/relationships/image" Target="../media/image54.png"/><Relationship Id="rId17" Type="http://schemas.openxmlformats.org/officeDocument/2006/relationships/image" Target="../media/image37.png"/><Relationship Id="rId25" Type="http://schemas.openxmlformats.org/officeDocument/2006/relationships/image" Target="../media/image51.png"/><Relationship Id="rId2" Type="http://schemas.openxmlformats.org/officeDocument/2006/relationships/image" Target="../media/image33.png"/><Relationship Id="rId16" Type="http://schemas.openxmlformats.org/officeDocument/2006/relationships/image" Target="../media/image58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5.png"/><Relationship Id="rId24" Type="http://schemas.openxmlformats.org/officeDocument/2006/relationships/image" Target="../media/image44.png"/><Relationship Id="rId5" Type="http://schemas.openxmlformats.org/officeDocument/2006/relationships/image" Target="../media/image46.png"/><Relationship Id="rId15" Type="http://schemas.openxmlformats.org/officeDocument/2006/relationships/image" Target="../media/image57.png"/><Relationship Id="rId23" Type="http://schemas.openxmlformats.org/officeDocument/2006/relationships/image" Target="../media/image43.png"/><Relationship Id="rId10" Type="http://schemas.openxmlformats.org/officeDocument/2006/relationships/image" Target="../media/image36.png"/><Relationship Id="rId19" Type="http://schemas.openxmlformats.org/officeDocument/2006/relationships/image" Target="../media/image39.png"/><Relationship Id="rId4" Type="http://schemas.openxmlformats.org/officeDocument/2006/relationships/image" Target="../media/image34.jpg"/><Relationship Id="rId9" Type="http://schemas.openxmlformats.org/officeDocument/2006/relationships/image" Target="../media/image35.png"/><Relationship Id="rId14" Type="http://schemas.openxmlformats.org/officeDocument/2006/relationships/image" Target="../media/image56.png"/><Relationship Id="rId22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0.png"/><Relationship Id="rId18" Type="http://schemas.openxmlformats.org/officeDocument/2006/relationships/image" Target="../media/image63.png"/><Relationship Id="rId26" Type="http://schemas.openxmlformats.org/officeDocument/2006/relationships/image" Target="../media/image43.png"/><Relationship Id="rId3" Type="http://schemas.openxmlformats.org/officeDocument/2006/relationships/image" Target="../media/image45.png"/><Relationship Id="rId21" Type="http://schemas.openxmlformats.org/officeDocument/2006/relationships/image" Target="../media/image38.png"/><Relationship Id="rId7" Type="http://schemas.openxmlformats.org/officeDocument/2006/relationships/image" Target="../media/image61.png"/><Relationship Id="rId12" Type="http://schemas.openxmlformats.org/officeDocument/2006/relationships/image" Target="../media/image54.png"/><Relationship Id="rId17" Type="http://schemas.openxmlformats.org/officeDocument/2006/relationships/image" Target="../media/image62.png"/><Relationship Id="rId25" Type="http://schemas.openxmlformats.org/officeDocument/2006/relationships/image" Target="../media/image42.png"/><Relationship Id="rId2" Type="http://schemas.openxmlformats.org/officeDocument/2006/relationships/image" Target="../media/image33.png"/><Relationship Id="rId16" Type="http://schemas.openxmlformats.org/officeDocument/2006/relationships/image" Target="../media/image58.png"/><Relationship Id="rId20" Type="http://schemas.openxmlformats.org/officeDocument/2006/relationships/image" Target="../media/image37.pn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5.png"/><Relationship Id="rId24" Type="http://schemas.openxmlformats.org/officeDocument/2006/relationships/image" Target="../media/image41.png"/><Relationship Id="rId5" Type="http://schemas.openxmlformats.org/officeDocument/2006/relationships/image" Target="../media/image46.png"/><Relationship Id="rId15" Type="http://schemas.openxmlformats.org/officeDocument/2006/relationships/image" Target="../media/image57.png"/><Relationship Id="rId23" Type="http://schemas.openxmlformats.org/officeDocument/2006/relationships/image" Target="../media/image40.png"/><Relationship Id="rId28" Type="http://schemas.openxmlformats.org/officeDocument/2006/relationships/image" Target="../media/image51.png"/><Relationship Id="rId10" Type="http://schemas.openxmlformats.org/officeDocument/2006/relationships/image" Target="../media/image36.png"/><Relationship Id="rId19" Type="http://schemas.openxmlformats.org/officeDocument/2006/relationships/image" Target="../media/image64.png"/><Relationship Id="rId4" Type="http://schemas.openxmlformats.org/officeDocument/2006/relationships/image" Target="../media/image34.jpg"/><Relationship Id="rId9" Type="http://schemas.openxmlformats.org/officeDocument/2006/relationships/image" Target="../media/image35.png"/><Relationship Id="rId14" Type="http://schemas.openxmlformats.org/officeDocument/2006/relationships/image" Target="../media/image56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0.png"/><Relationship Id="rId18" Type="http://schemas.openxmlformats.org/officeDocument/2006/relationships/image" Target="../media/image63.png"/><Relationship Id="rId26" Type="http://schemas.openxmlformats.org/officeDocument/2006/relationships/image" Target="../media/image43.png"/><Relationship Id="rId3" Type="http://schemas.openxmlformats.org/officeDocument/2006/relationships/image" Target="../media/image45.png"/><Relationship Id="rId21" Type="http://schemas.openxmlformats.org/officeDocument/2006/relationships/image" Target="../media/image38.png"/><Relationship Id="rId7" Type="http://schemas.openxmlformats.org/officeDocument/2006/relationships/image" Target="../media/image61.png"/><Relationship Id="rId12" Type="http://schemas.openxmlformats.org/officeDocument/2006/relationships/image" Target="../media/image54.png"/><Relationship Id="rId17" Type="http://schemas.openxmlformats.org/officeDocument/2006/relationships/image" Target="../media/image62.png"/><Relationship Id="rId25" Type="http://schemas.openxmlformats.org/officeDocument/2006/relationships/image" Target="../media/image42.png"/><Relationship Id="rId2" Type="http://schemas.openxmlformats.org/officeDocument/2006/relationships/image" Target="../media/image33.png"/><Relationship Id="rId16" Type="http://schemas.openxmlformats.org/officeDocument/2006/relationships/image" Target="../media/image58.png"/><Relationship Id="rId20" Type="http://schemas.openxmlformats.org/officeDocument/2006/relationships/image" Target="../media/image37.pn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5.png"/><Relationship Id="rId24" Type="http://schemas.openxmlformats.org/officeDocument/2006/relationships/image" Target="../media/image41.png"/><Relationship Id="rId5" Type="http://schemas.openxmlformats.org/officeDocument/2006/relationships/image" Target="../media/image46.png"/><Relationship Id="rId15" Type="http://schemas.openxmlformats.org/officeDocument/2006/relationships/image" Target="../media/image57.png"/><Relationship Id="rId23" Type="http://schemas.openxmlformats.org/officeDocument/2006/relationships/image" Target="../media/image40.png"/><Relationship Id="rId28" Type="http://schemas.openxmlformats.org/officeDocument/2006/relationships/image" Target="../media/image51.png"/><Relationship Id="rId10" Type="http://schemas.openxmlformats.org/officeDocument/2006/relationships/image" Target="../media/image36.png"/><Relationship Id="rId19" Type="http://schemas.openxmlformats.org/officeDocument/2006/relationships/image" Target="../media/image64.png"/><Relationship Id="rId4" Type="http://schemas.openxmlformats.org/officeDocument/2006/relationships/image" Target="../media/image34.jpg"/><Relationship Id="rId9" Type="http://schemas.openxmlformats.org/officeDocument/2006/relationships/image" Target="../media/image35.png"/><Relationship Id="rId14" Type="http://schemas.openxmlformats.org/officeDocument/2006/relationships/image" Target="../media/image56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26" Type="http://schemas.openxmlformats.org/officeDocument/2006/relationships/image" Target="../media/image74.png"/><Relationship Id="rId3" Type="http://schemas.openxmlformats.org/officeDocument/2006/relationships/image" Target="../media/image66.png"/><Relationship Id="rId21" Type="http://schemas.openxmlformats.org/officeDocument/2006/relationships/image" Target="../media/image51.png"/><Relationship Id="rId7" Type="http://schemas.openxmlformats.org/officeDocument/2006/relationships/image" Target="../media/image33.png"/><Relationship Id="rId12" Type="http://schemas.openxmlformats.org/officeDocument/2006/relationships/image" Target="../media/image50.png"/><Relationship Id="rId17" Type="http://schemas.openxmlformats.org/officeDocument/2006/relationships/image" Target="../media/image41.png"/><Relationship Id="rId25" Type="http://schemas.openxmlformats.org/officeDocument/2006/relationships/image" Target="../media/image73.png"/><Relationship Id="rId2" Type="http://schemas.openxmlformats.org/officeDocument/2006/relationships/image" Target="../media/image65.jpg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29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54.png"/><Relationship Id="rId24" Type="http://schemas.openxmlformats.org/officeDocument/2006/relationships/image" Target="../media/image72.png"/><Relationship Id="rId5" Type="http://schemas.openxmlformats.org/officeDocument/2006/relationships/image" Target="../media/image68.png"/><Relationship Id="rId15" Type="http://schemas.openxmlformats.org/officeDocument/2006/relationships/image" Target="../media/image39.png"/><Relationship Id="rId23" Type="http://schemas.openxmlformats.org/officeDocument/2006/relationships/image" Target="../media/image71.png"/><Relationship Id="rId28" Type="http://schemas.openxmlformats.org/officeDocument/2006/relationships/image" Target="../media/image76.png"/><Relationship Id="rId10" Type="http://schemas.openxmlformats.org/officeDocument/2006/relationships/image" Target="../media/image36.png"/><Relationship Id="rId19" Type="http://schemas.openxmlformats.org/officeDocument/2006/relationships/image" Target="../media/image43.png"/><Relationship Id="rId31" Type="http://schemas.openxmlformats.org/officeDocument/2006/relationships/image" Target="../media/image79.png"/><Relationship Id="rId4" Type="http://schemas.openxmlformats.org/officeDocument/2006/relationships/image" Target="../media/image67.png"/><Relationship Id="rId9" Type="http://schemas.openxmlformats.org/officeDocument/2006/relationships/image" Target="../media/image35.png"/><Relationship Id="rId14" Type="http://schemas.openxmlformats.org/officeDocument/2006/relationships/image" Target="../media/image38.png"/><Relationship Id="rId22" Type="http://schemas.openxmlformats.org/officeDocument/2006/relationships/image" Target="../media/image52.png"/><Relationship Id="rId27" Type="http://schemas.openxmlformats.org/officeDocument/2006/relationships/image" Target="../media/image75.png"/><Relationship Id="rId30" Type="http://schemas.openxmlformats.org/officeDocument/2006/relationships/image" Target="../media/image7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41.png"/><Relationship Id="rId18" Type="http://schemas.openxmlformats.org/officeDocument/2006/relationships/image" Target="../media/image52.png"/><Relationship Id="rId3" Type="http://schemas.openxmlformats.org/officeDocument/2006/relationships/image" Target="../media/image33.png"/><Relationship Id="rId7" Type="http://schemas.openxmlformats.org/officeDocument/2006/relationships/image" Target="../media/image54.png"/><Relationship Id="rId12" Type="http://schemas.openxmlformats.org/officeDocument/2006/relationships/image" Target="../media/image40.png"/><Relationship Id="rId17" Type="http://schemas.openxmlformats.org/officeDocument/2006/relationships/image" Target="../media/image51.png"/><Relationship Id="rId2" Type="http://schemas.openxmlformats.org/officeDocument/2006/relationships/image" Target="../media/image65.jp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71.png"/><Relationship Id="rId4" Type="http://schemas.openxmlformats.org/officeDocument/2006/relationships/image" Target="../media/image34.jp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40.png"/><Relationship Id="rId18" Type="http://schemas.openxmlformats.org/officeDocument/2006/relationships/image" Target="../media/image51.png"/><Relationship Id="rId3" Type="http://schemas.openxmlformats.org/officeDocument/2006/relationships/image" Target="../media/image49.png"/><Relationship Id="rId7" Type="http://schemas.openxmlformats.org/officeDocument/2006/relationships/image" Target="../media/image36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65.jpg"/><Relationship Id="rId16" Type="http://schemas.openxmlformats.org/officeDocument/2006/relationships/image" Target="../media/image43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5" Type="http://schemas.openxmlformats.org/officeDocument/2006/relationships/image" Target="../media/image34.jp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52.png"/><Relationship Id="rId4" Type="http://schemas.openxmlformats.org/officeDocument/2006/relationships/image" Target="../media/image33.png"/><Relationship Id="rId9" Type="http://schemas.openxmlformats.org/officeDocument/2006/relationships/image" Target="../media/image50.png"/><Relationship Id="rId14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41.png"/><Relationship Id="rId18" Type="http://schemas.openxmlformats.org/officeDocument/2006/relationships/image" Target="../media/image52.png"/><Relationship Id="rId3" Type="http://schemas.openxmlformats.org/officeDocument/2006/relationships/image" Target="../media/image33.png"/><Relationship Id="rId7" Type="http://schemas.openxmlformats.org/officeDocument/2006/relationships/image" Target="../media/image54.png"/><Relationship Id="rId12" Type="http://schemas.openxmlformats.org/officeDocument/2006/relationships/image" Target="../media/image40.png"/><Relationship Id="rId17" Type="http://schemas.openxmlformats.org/officeDocument/2006/relationships/image" Target="../media/image51.png"/><Relationship Id="rId2" Type="http://schemas.openxmlformats.org/officeDocument/2006/relationships/image" Target="../media/image65.jp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71.png"/><Relationship Id="rId4" Type="http://schemas.openxmlformats.org/officeDocument/2006/relationships/image" Target="../media/image34.jp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40.png"/><Relationship Id="rId18" Type="http://schemas.openxmlformats.org/officeDocument/2006/relationships/image" Target="../media/image51.png"/><Relationship Id="rId3" Type="http://schemas.openxmlformats.org/officeDocument/2006/relationships/image" Target="../media/image80.png"/><Relationship Id="rId7" Type="http://schemas.openxmlformats.org/officeDocument/2006/relationships/image" Target="../media/image36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65.jpg"/><Relationship Id="rId16" Type="http://schemas.openxmlformats.org/officeDocument/2006/relationships/image" Target="../media/image43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5" Type="http://schemas.openxmlformats.org/officeDocument/2006/relationships/image" Target="../media/image34.jp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52.png"/><Relationship Id="rId4" Type="http://schemas.openxmlformats.org/officeDocument/2006/relationships/image" Target="../media/image33.png"/><Relationship Id="rId9" Type="http://schemas.openxmlformats.org/officeDocument/2006/relationships/image" Target="../media/image50.png"/><Relationship Id="rId14" Type="http://schemas.openxmlformats.org/officeDocument/2006/relationships/image" Target="../media/image4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40.png"/><Relationship Id="rId18" Type="http://schemas.openxmlformats.org/officeDocument/2006/relationships/image" Target="../media/image51.png"/><Relationship Id="rId3" Type="http://schemas.openxmlformats.org/officeDocument/2006/relationships/image" Target="../media/image49.png"/><Relationship Id="rId7" Type="http://schemas.openxmlformats.org/officeDocument/2006/relationships/image" Target="../media/image36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65.jpg"/><Relationship Id="rId16" Type="http://schemas.openxmlformats.org/officeDocument/2006/relationships/image" Target="../media/image43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5" Type="http://schemas.openxmlformats.org/officeDocument/2006/relationships/image" Target="../media/image34.jp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52.png"/><Relationship Id="rId4" Type="http://schemas.openxmlformats.org/officeDocument/2006/relationships/image" Target="../media/image33.png"/><Relationship Id="rId9" Type="http://schemas.openxmlformats.org/officeDocument/2006/relationships/image" Target="../media/image50.png"/><Relationship Id="rId1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80.png"/><Relationship Id="rId21" Type="http://schemas.openxmlformats.org/officeDocument/2006/relationships/image" Target="../media/image71.png"/><Relationship Id="rId7" Type="http://schemas.openxmlformats.org/officeDocument/2006/relationships/image" Target="../media/image36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65.jpg"/><Relationship Id="rId16" Type="http://schemas.openxmlformats.org/officeDocument/2006/relationships/image" Target="../media/image42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7.png"/><Relationship Id="rId5" Type="http://schemas.openxmlformats.org/officeDocument/2006/relationships/image" Target="../media/image34.jpg"/><Relationship Id="rId15" Type="http://schemas.openxmlformats.org/officeDocument/2006/relationships/image" Target="../media/image41.png"/><Relationship Id="rId10" Type="http://schemas.openxmlformats.org/officeDocument/2006/relationships/image" Target="../media/image81.png"/><Relationship Id="rId19" Type="http://schemas.openxmlformats.org/officeDocument/2006/relationships/image" Target="../media/image51.png"/><Relationship Id="rId4" Type="http://schemas.openxmlformats.org/officeDocument/2006/relationships/image" Target="../media/image33.png"/><Relationship Id="rId9" Type="http://schemas.openxmlformats.org/officeDocument/2006/relationships/image" Target="../media/image50.png"/><Relationship Id="rId14" Type="http://schemas.openxmlformats.org/officeDocument/2006/relationships/image" Target="../media/image4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51.png"/><Relationship Id="rId3" Type="http://schemas.openxmlformats.org/officeDocument/2006/relationships/image" Target="../media/image65.jp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50.png"/><Relationship Id="rId2" Type="http://schemas.openxmlformats.org/officeDocument/2006/relationships/image" Target="../media/image34.jpg"/><Relationship Id="rId16" Type="http://schemas.openxmlformats.org/officeDocument/2006/relationships/image" Target="../media/image54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3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19" Type="http://schemas.openxmlformats.org/officeDocument/2006/relationships/image" Target="../media/image52.png"/><Relationship Id="rId4" Type="http://schemas.openxmlformats.org/officeDocument/2006/relationships/image" Target="../media/image49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51.png"/><Relationship Id="rId3" Type="http://schemas.openxmlformats.org/officeDocument/2006/relationships/image" Target="../media/image65.jp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50.png"/><Relationship Id="rId2" Type="http://schemas.openxmlformats.org/officeDocument/2006/relationships/image" Target="../media/image34.jpg"/><Relationship Id="rId16" Type="http://schemas.openxmlformats.org/officeDocument/2006/relationships/image" Target="../media/image54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3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19" Type="http://schemas.openxmlformats.org/officeDocument/2006/relationships/image" Target="../media/image52.png"/><Relationship Id="rId4" Type="http://schemas.openxmlformats.org/officeDocument/2006/relationships/image" Target="../media/image80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50.png"/><Relationship Id="rId3" Type="http://schemas.openxmlformats.org/officeDocument/2006/relationships/image" Target="../media/image65.jpg"/><Relationship Id="rId21" Type="http://schemas.openxmlformats.org/officeDocument/2006/relationships/image" Target="../media/image7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54.png"/><Relationship Id="rId2" Type="http://schemas.openxmlformats.org/officeDocument/2006/relationships/image" Target="../media/image34.jpg"/><Relationship Id="rId16" Type="http://schemas.openxmlformats.org/officeDocument/2006/relationships/image" Target="../media/image44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9.png"/><Relationship Id="rId5" Type="http://schemas.openxmlformats.org/officeDocument/2006/relationships/image" Target="../media/image82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51.png"/><Relationship Id="rId4" Type="http://schemas.openxmlformats.org/officeDocument/2006/relationships/image" Target="../media/image80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50.png"/><Relationship Id="rId3" Type="http://schemas.openxmlformats.org/officeDocument/2006/relationships/image" Target="../media/image65.jpg"/><Relationship Id="rId21" Type="http://schemas.openxmlformats.org/officeDocument/2006/relationships/image" Target="../media/image7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54.png"/><Relationship Id="rId2" Type="http://schemas.openxmlformats.org/officeDocument/2006/relationships/image" Target="../media/image34.jpg"/><Relationship Id="rId16" Type="http://schemas.openxmlformats.org/officeDocument/2006/relationships/image" Target="../media/image44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9.png"/><Relationship Id="rId5" Type="http://schemas.openxmlformats.org/officeDocument/2006/relationships/image" Target="../media/image8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51.png"/><Relationship Id="rId4" Type="http://schemas.openxmlformats.org/officeDocument/2006/relationships/image" Target="../media/image80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26E05-A38F-06C3-1A73-B5D19ACA4B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C00000"/>
                </a:solidFill>
              </a:rPr>
              <a:t>Goal-Oriented Data-Centric Learning</a:t>
            </a:r>
            <a:endParaRPr lang="en-US" sz="4800" b="1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C7EDA-9E18-4AAC-D6C1-31DCE389FB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3557" y="4243759"/>
            <a:ext cx="10064885" cy="1994914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Hongfu Liu @ Brandeis</a:t>
            </a:r>
          </a:p>
          <a:p>
            <a:r>
              <a:rPr lang="en-US" dirty="0"/>
              <a:t>10/16/2024</a:t>
            </a:r>
          </a:p>
        </p:txBody>
      </p:sp>
    </p:spTree>
    <p:extLst>
      <p:ext uri="{BB962C8B-B14F-4D97-AF65-F5344CB8AC3E}">
        <p14:creationId xmlns:p14="http://schemas.microsoft.com/office/powerpoint/2010/main" val="489193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1351E-94CE-441B-7651-89F84D54C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BAE22-1514-F20C-3BBA-BA4B0F19D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i="1" dirty="0"/>
              <a:t>Identify and Trim </a:t>
            </a:r>
            <a:r>
              <a:rPr lang="en-US" i="1" dirty="0"/>
              <a:t>D</a:t>
            </a:r>
            <a:r>
              <a:rPr lang="en-US" sz="2800" i="1" dirty="0"/>
              <a:t>etrimental </a:t>
            </a:r>
            <a:r>
              <a:rPr lang="en-US" i="1" dirty="0"/>
              <a:t>S</a:t>
            </a:r>
            <a:r>
              <a:rPr lang="en-US" sz="2800" i="1" dirty="0"/>
              <a:t>amples</a:t>
            </a:r>
          </a:p>
          <a:p>
            <a:pPr marL="0" indent="0">
              <a:buNone/>
            </a:pPr>
            <a:r>
              <a:rPr lang="en-US" i="1" dirty="0"/>
              <a:t>    </a:t>
            </a:r>
            <a:r>
              <a:rPr lang="en-US" sz="2000" i="1" dirty="0"/>
              <a:t>What Data Benefit My Classifier? - </a:t>
            </a:r>
            <a:r>
              <a:rPr lang="en-US" sz="2000" i="1" dirty="0">
                <a:solidFill>
                  <a:srgbClr val="00B0F0"/>
                </a:solidFill>
              </a:rPr>
              <a:t>ICLR’24</a:t>
            </a:r>
          </a:p>
          <a:p>
            <a:pPr marL="457200" lvl="1" indent="0">
              <a:buNone/>
            </a:pPr>
            <a:endParaRPr lang="en-US" sz="2000" i="1" dirty="0"/>
          </a:p>
          <a:p>
            <a:r>
              <a:rPr lang="en-US" sz="2800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Achieve Pareto Improvements When Considering </a:t>
            </a:r>
            <a:r>
              <a:rPr lang="en-US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</a:t>
            </a:r>
            <a:r>
              <a:rPr lang="en-US" sz="2800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wo </a:t>
            </a:r>
            <a:r>
              <a:rPr lang="en-US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G</a:t>
            </a:r>
            <a:r>
              <a:rPr lang="en-US" sz="2800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oals </a:t>
            </a:r>
          </a:p>
          <a:p>
            <a:pPr marL="0" indent="0">
              <a:buNone/>
            </a:pPr>
            <a:r>
              <a:rPr lang="en-US" sz="2000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      Achieving Fairness at No Utility Cost via Data Reweighing with Influence - ICML’22</a:t>
            </a:r>
          </a:p>
          <a:p>
            <a:pPr marL="0" indent="0">
              <a:buNone/>
            </a:pPr>
            <a:r>
              <a:rPr lang="en-US" sz="2000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      </a:t>
            </a:r>
          </a:p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Measuring the Influence of Graph Element</a:t>
            </a:r>
          </a:p>
          <a:p>
            <a:pPr marL="0" indent="0">
              <a:buNone/>
            </a:pPr>
            <a:r>
              <a:rPr lang="en-US" sz="2800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    </a:t>
            </a:r>
            <a:r>
              <a:rPr lang="en-US" sz="2000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Characterizing the Influence of Graph Elements - ICLR’23</a:t>
            </a:r>
            <a:endParaRPr lang="en-US" sz="2800" i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endParaRPr lang="en-US" i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en-US" sz="2800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O</a:t>
            </a:r>
            <a:r>
              <a:rPr lang="en-US" altLang="zh-CN" sz="2800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ther Topics</a:t>
            </a:r>
            <a:endParaRPr lang="en-US" sz="2800" i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endParaRPr lang="en-US" i="1" dirty="0"/>
          </a:p>
          <a:p>
            <a:pPr marL="457200" lvl="1" indent="0">
              <a:buNone/>
            </a:pPr>
            <a:endParaRPr lang="en-US" sz="2000" i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690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8E6B6-FF5C-6CA7-401A-CBA67FEAE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altLang="zh-CN" dirty="0"/>
              <a:t>hat data benefit my classifier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5FAD5-DE82-D7AF-5675-6B84D42BB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crucial problem but overlooked for a long time.</a:t>
            </a:r>
          </a:p>
          <a:p>
            <a:endParaRPr lang="en-US" dirty="0"/>
          </a:p>
          <a:p>
            <a:r>
              <a:rPr lang="en-US" dirty="0"/>
              <a:t>We aim to </a:t>
            </a:r>
            <a:r>
              <a:rPr lang="en-US" b="1" dirty="0">
                <a:solidFill>
                  <a:srgbClr val="00B0F0"/>
                </a:solidFill>
              </a:rPr>
              <a:t>identify and trim </a:t>
            </a:r>
            <a:r>
              <a:rPr lang="en-US" dirty="0"/>
              <a:t>the detrimental samples and boost the model performance.</a:t>
            </a:r>
          </a:p>
          <a:p>
            <a:endParaRPr lang="en-US" dirty="0"/>
          </a:p>
          <a:p>
            <a:r>
              <a:rPr lang="en-US" dirty="0"/>
              <a:t>Here we consider the model performance in terms of </a:t>
            </a:r>
            <a:r>
              <a:rPr lang="en-US" i="1" dirty="0"/>
              <a:t>utility</a:t>
            </a:r>
            <a:r>
              <a:rPr lang="en-US" dirty="0"/>
              <a:t>, </a:t>
            </a:r>
            <a:r>
              <a:rPr lang="en-US" i="1" dirty="0"/>
              <a:t>fairness</a:t>
            </a:r>
            <a:r>
              <a:rPr lang="en-US" dirty="0"/>
              <a:t>, and </a:t>
            </a:r>
            <a:r>
              <a:rPr lang="en-US" i="1" dirty="0"/>
              <a:t>adversarial</a:t>
            </a:r>
            <a:r>
              <a:rPr lang="en-US" dirty="0"/>
              <a:t> robustness.</a:t>
            </a:r>
          </a:p>
        </p:txBody>
      </p:sp>
    </p:spTree>
    <p:extLst>
      <p:ext uri="{BB962C8B-B14F-4D97-AF65-F5344CB8AC3E}">
        <p14:creationId xmlns:p14="http://schemas.microsoft.com/office/powerpoint/2010/main" val="2364476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BB1C-05F2-4A8E-579F-2B71BFFC4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altLang="zh-CN" dirty="0"/>
              <a:t>hat data benefit my classifier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34F6B6-88B1-15F8-92CA-76AC43B11E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Influence function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Remove</a:t>
                </a:r>
                <a:r>
                  <a:rPr lang="en-US" dirty="0"/>
                  <a:t> one data   -&gt;   Refit the model   -&gt;   The </a:t>
                </a:r>
                <a:r>
                  <a:rPr lang="en-US" dirty="0">
                    <a:solidFill>
                      <a:srgbClr val="C00000"/>
                    </a:solidFill>
                  </a:rPr>
                  <a:t>change</a:t>
                </a:r>
                <a:r>
                  <a:rPr lang="en-US" dirty="0"/>
                  <a:t> in predictions</a:t>
                </a:r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measure the classifier in terms of</a:t>
                </a:r>
              </a:p>
              <a:p>
                <a:pPr lvl="1"/>
                <a:r>
                  <a:rPr lang="en-US" dirty="0"/>
                  <a:t>Utility</a:t>
                </a:r>
              </a:p>
              <a:p>
                <a:pPr lvl="1"/>
                <a:r>
                  <a:rPr lang="en-US" dirty="0"/>
                  <a:t>Fairness</a:t>
                </a:r>
              </a:p>
              <a:p>
                <a:pPr lvl="1"/>
                <a:r>
                  <a:rPr lang="en-US" dirty="0"/>
                  <a:t>Robustness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34F6B6-88B1-15F8-92CA-76AC43B11E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4832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78F6C-1A77-76F4-C67D-FF672392B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the sample influence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17C52-371C-DA62-9568-90EB0D374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7085"/>
            <a:ext cx="10515600" cy="4929503"/>
          </a:xfrm>
        </p:spPr>
        <p:txBody>
          <a:bodyPr/>
          <a:lstStyle/>
          <a:p>
            <a:r>
              <a:rPr lang="en-US" dirty="0"/>
              <a:t>Influence score for each training sample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C0A1E1-D1AC-ADE8-548C-3E7F06BFD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363" y="2184555"/>
            <a:ext cx="6972626" cy="9810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9E92B1-C830-215A-288B-30F970C63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563" y="3338755"/>
            <a:ext cx="6742226" cy="7661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96F071-614E-247D-5337-7A9FB11F2D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94" r="982"/>
          <a:stretch/>
        </p:blipFill>
        <p:spPr>
          <a:xfrm>
            <a:off x="1776563" y="4505267"/>
            <a:ext cx="7300060" cy="9324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7696AC-66C3-8A56-53E4-1214BE49FA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243"/>
          <a:stretch/>
        </p:blipFill>
        <p:spPr>
          <a:xfrm>
            <a:off x="3879883" y="5580861"/>
            <a:ext cx="2216117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77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6D13B-2C5D-39EE-094A-393828F21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Influence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95B26-0946-8501-1EDD-A2D488B1F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Beyond identifying the detrimental/beneficial samples, we also aim to </a:t>
            </a:r>
            <a:r>
              <a:rPr lang="en-US" dirty="0">
                <a:solidFill>
                  <a:srgbClr val="00B0F0"/>
                </a:solidFill>
              </a:rPr>
              <a:t>understand or interpret </a:t>
            </a:r>
            <a:r>
              <a:rPr lang="en-US" dirty="0"/>
              <a:t>where the performance gain comes from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43927C-2F83-61C9-EA63-BA4D425DD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32" y="2530667"/>
            <a:ext cx="4819550" cy="3079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B23166-AB8E-BA50-0FFF-1A38B27E1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712" y="2578415"/>
            <a:ext cx="2984534" cy="287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504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95BED-D981-D8AF-E1DD-E01D0F45F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3464293" cy="718833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Experimental Results on Synthetic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17250B-FE3D-EAB3-A7DF-C6FFBDAD1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8267" y="0"/>
            <a:ext cx="6286150" cy="665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493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B965D-77E9-031F-F50A-6A68DC544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on Real-World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4F6360-7ADC-2EE8-F9E3-1642B84BE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43" y="1456210"/>
            <a:ext cx="7921605" cy="45620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3CB7ED-973D-6B76-06C2-C6C734DACF60}"/>
              </a:ext>
            </a:extLst>
          </p:cNvPr>
          <p:cNvSpPr txBox="1"/>
          <p:nvPr/>
        </p:nvSpPr>
        <p:spPr>
          <a:xfrm>
            <a:off x="8229257" y="2383606"/>
            <a:ext cx="37338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Two tabular, one visual, and one textual datasets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B0F0"/>
                </a:solidFill>
              </a:rPr>
              <a:t>Significant</a:t>
            </a:r>
            <a:r>
              <a:rPr lang="en-US" dirty="0"/>
              <a:t> improvement in fairness and robustness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B0F0"/>
                </a:solidFill>
              </a:rPr>
              <a:t>10% increase </a:t>
            </a:r>
            <a:r>
              <a:rPr lang="en-US" dirty="0"/>
              <a:t>in accuracy on </a:t>
            </a:r>
            <a:r>
              <a:rPr lang="en-US" i="1" dirty="0"/>
              <a:t>Bank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Not require much training data</a:t>
            </a:r>
          </a:p>
        </p:txBody>
      </p:sp>
    </p:spTree>
    <p:extLst>
      <p:ext uri="{BB962C8B-B14F-4D97-AF65-F5344CB8AC3E}">
        <p14:creationId xmlns:p14="http://schemas.microsoft.com/office/powerpoint/2010/main" val="461024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24DA4-7C32-9BE1-0D51-0A2CC50F8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Applications Beyond Conventional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D8FC7-0847-F2F0-051C-89A29D963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Mitigating unfairness under distribution shift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028DAE-0B2D-BA66-DD48-E84359473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530" y="2054861"/>
            <a:ext cx="8734425" cy="3314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244D34-F723-733B-8D71-20E174E2E70E}"/>
              </a:ext>
            </a:extLst>
          </p:cNvPr>
          <p:cNvSpPr txBox="1"/>
          <p:nvPr/>
        </p:nvSpPr>
        <p:spPr>
          <a:xfrm>
            <a:off x="2161204" y="5610540"/>
            <a:ext cx="8986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Our trimming-based approach can </a:t>
            </a:r>
            <a:r>
              <a:rPr lang="en-US" b="1" dirty="0">
                <a:solidFill>
                  <a:srgbClr val="00B0F0"/>
                </a:solidFill>
              </a:rPr>
              <a:t>greatly improve </a:t>
            </a:r>
            <a:r>
              <a:rPr lang="en-US" dirty="0"/>
              <a:t>fairness under distribution shift.</a:t>
            </a:r>
          </a:p>
        </p:txBody>
      </p:sp>
    </p:spTree>
    <p:extLst>
      <p:ext uri="{BB962C8B-B14F-4D97-AF65-F5344CB8AC3E}">
        <p14:creationId xmlns:p14="http://schemas.microsoft.com/office/powerpoint/2010/main" val="4261310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24DA4-7C32-9BE1-0D51-0A2CC50F8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Applications Beyond Conventional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D8FC7-0847-F2F0-051C-89A29D963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Combating poisoning attack against fairness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8EA289-1557-8511-33AB-405C4D012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721" y="2372427"/>
            <a:ext cx="5829300" cy="2247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6DC462-1C1C-47AA-85D7-28B467E6DB08}"/>
              </a:ext>
            </a:extLst>
          </p:cNvPr>
          <p:cNvSpPr txBox="1"/>
          <p:nvPr/>
        </p:nvSpPr>
        <p:spPr>
          <a:xfrm>
            <a:off x="2596365" y="5017576"/>
            <a:ext cx="76366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Our trimming approach is </a:t>
            </a:r>
            <a:r>
              <a:rPr lang="en-US" b="1" dirty="0">
                <a:solidFill>
                  <a:srgbClr val="00B0F0"/>
                </a:solidFill>
              </a:rPr>
              <a:t>useful</a:t>
            </a:r>
            <a:r>
              <a:rPr lang="en-US" dirty="0"/>
              <a:t> for combating fairness-reducing poisoning attacks, as it improves fairness performance compared to the metric values obtained before and after the attacks</a:t>
            </a:r>
          </a:p>
        </p:txBody>
      </p:sp>
    </p:spTree>
    <p:extLst>
      <p:ext uri="{BB962C8B-B14F-4D97-AF65-F5344CB8AC3E}">
        <p14:creationId xmlns:p14="http://schemas.microsoft.com/office/powerpoint/2010/main" val="3810666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24DA4-7C32-9BE1-0D51-0A2CC50F8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Applications Beyond Conventional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D8FC7-0847-F2F0-051C-89A29D963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Defending again</a:t>
            </a:r>
            <a:r>
              <a:rPr lang="en-US" altLang="zh-CN" dirty="0"/>
              <a:t>st</a:t>
            </a:r>
            <a:r>
              <a:rPr lang="en-US" dirty="0"/>
              <a:t> adaptive evasion attacks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E9624C-B1C0-6B3E-FE57-625A3DDD3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671" y="2097605"/>
            <a:ext cx="9105900" cy="3067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93D129-CF32-4D01-D299-4506D44EC13E}"/>
              </a:ext>
            </a:extLst>
          </p:cNvPr>
          <p:cNvSpPr txBox="1"/>
          <p:nvPr/>
        </p:nvSpPr>
        <p:spPr>
          <a:xfrm>
            <a:off x="2902765" y="5368469"/>
            <a:ext cx="6097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 just </a:t>
            </a:r>
            <a:r>
              <a:rPr lang="en-US" b="1" dirty="0">
                <a:solidFill>
                  <a:srgbClr val="00B0F0"/>
                </a:solidFill>
              </a:rPr>
              <a:t>2.5%</a:t>
            </a:r>
            <a:r>
              <a:rPr lang="en-US" dirty="0"/>
              <a:t> of the training data trimmed, we find that we can </a:t>
            </a:r>
            <a:r>
              <a:rPr lang="en-US" b="1" dirty="0">
                <a:solidFill>
                  <a:srgbClr val="00B0F0"/>
                </a:solidFill>
              </a:rPr>
              <a:t>increase</a:t>
            </a:r>
            <a:r>
              <a:rPr lang="en-US" dirty="0"/>
              <a:t> performance well beyond pre-attack values.</a:t>
            </a:r>
          </a:p>
        </p:txBody>
      </p:sp>
    </p:spTree>
    <p:extLst>
      <p:ext uri="{BB962C8B-B14F-4D97-AF65-F5344CB8AC3E}">
        <p14:creationId xmlns:p14="http://schemas.microsoft.com/office/powerpoint/2010/main" val="3541076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Something 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955" y="1452937"/>
            <a:ext cx="10985845" cy="5181600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b="1" dirty="0">
                <a:latin typeface="+mj-lt"/>
                <a:cs typeface="Times New Roman" panose="02020603050405020304" pitchFamily="18" charset="0"/>
              </a:rPr>
              <a:t>Appointment &amp; Education </a:t>
            </a:r>
          </a:p>
          <a:p>
            <a:pPr lvl="1">
              <a:buFont typeface="Arial"/>
              <a:buChar char="•"/>
            </a:pPr>
            <a:r>
              <a:rPr lang="en-US" altLang="zh-CN" b="1" dirty="0">
                <a:latin typeface="+mj-lt"/>
                <a:cs typeface="Times New Roman" panose="02020603050405020304" pitchFamily="18" charset="0"/>
              </a:rPr>
              <a:t>Current</a:t>
            </a:r>
            <a:endParaRPr lang="en-US" altLang="zh-CN" dirty="0">
              <a:latin typeface="+mj-lt"/>
              <a:cs typeface="Times New Roman" panose="02020603050405020304" pitchFamily="18" charset="0"/>
            </a:endParaRPr>
          </a:p>
          <a:p>
            <a:pPr lvl="2">
              <a:buFont typeface="Arial"/>
              <a:buChar char="•"/>
            </a:pPr>
            <a:r>
              <a:rPr lang="en-US" altLang="zh-CN" dirty="0">
                <a:latin typeface="+mj-lt"/>
                <a:cs typeface="Times New Roman" panose="02020603050405020304" pitchFamily="18" charset="0"/>
              </a:rPr>
              <a:t>Assistant Professor at Department of Computer Science, Brandeis University (2018-now)</a:t>
            </a:r>
          </a:p>
          <a:p>
            <a:pPr lvl="1">
              <a:buFont typeface="Arial"/>
              <a:buChar char="•"/>
            </a:pPr>
            <a:r>
              <a:rPr lang="en-US" altLang="zh-CN" b="1" dirty="0">
                <a:latin typeface="+mj-lt"/>
                <a:cs typeface="Times New Roman" panose="02020603050405020304" pitchFamily="18" charset="0"/>
              </a:rPr>
              <a:t>Previous</a:t>
            </a:r>
            <a:endParaRPr lang="en-US" altLang="zh-CN" dirty="0">
              <a:latin typeface="+mj-lt"/>
              <a:cs typeface="Times New Roman" panose="02020603050405020304" pitchFamily="18" charset="0"/>
            </a:endParaRPr>
          </a:p>
          <a:p>
            <a:pPr lvl="2">
              <a:buFont typeface="Arial"/>
              <a:buChar char="•"/>
            </a:pPr>
            <a:r>
              <a:rPr lang="en-US" altLang="zh-CN" dirty="0">
                <a:latin typeface="+mj-lt"/>
                <a:cs typeface="Times New Roman" panose="02020603050405020304" pitchFamily="18" charset="0"/>
              </a:rPr>
              <a:t>Ph.D. in Computer Engineering, Northeastern University (2014-2018)</a:t>
            </a:r>
          </a:p>
          <a:p>
            <a:pPr lvl="2">
              <a:buFont typeface="Arial"/>
              <a:buChar char="•"/>
            </a:pPr>
            <a:r>
              <a:rPr lang="en-US" altLang="zh-CN" dirty="0">
                <a:latin typeface="+mj-lt"/>
                <a:cs typeface="Times New Roman" panose="02020603050405020304" pitchFamily="18" charset="0"/>
              </a:rPr>
              <a:t>Master in Management, Beihang University (2011-2014)</a:t>
            </a:r>
          </a:p>
          <a:p>
            <a:pPr lvl="2">
              <a:buFont typeface="Arial"/>
              <a:buChar char="•"/>
            </a:pPr>
            <a:r>
              <a:rPr lang="en-US" altLang="zh-CN" dirty="0">
                <a:latin typeface="+mj-lt"/>
                <a:cs typeface="Times New Roman" panose="02020603050405020304" pitchFamily="18" charset="0"/>
              </a:rPr>
              <a:t>Bachelor in Management, </a:t>
            </a:r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Beihang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 University (2007-2011)</a:t>
            </a:r>
          </a:p>
          <a:p>
            <a:pPr lvl="2">
              <a:buFont typeface="Arial"/>
              <a:buChar char="•"/>
            </a:pPr>
            <a:r>
              <a:rPr lang="en-US" altLang="zh-CN" dirty="0">
                <a:latin typeface="+mj-lt"/>
                <a:cs typeface="Times New Roman" panose="02020603050405020304" pitchFamily="18" charset="0"/>
              </a:rPr>
              <a:t>Minor Bachelor, in Applied Mathematics, </a:t>
            </a:r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Beihang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 University (2007-2011)</a:t>
            </a:r>
          </a:p>
          <a:p>
            <a:pPr lvl="2">
              <a:buFont typeface="Arial"/>
              <a:buChar char="•"/>
            </a:pPr>
            <a:r>
              <a:rPr lang="en-US" altLang="zh-CN" dirty="0">
                <a:latin typeface="+mj-lt"/>
                <a:cs typeface="Times New Roman" panose="02020603050405020304" pitchFamily="18" charset="0"/>
              </a:rPr>
              <a:t>Minor Bachelor, in Law, </a:t>
            </a:r>
            <a:r>
              <a:rPr lang="en-US" altLang="zh-CN" dirty="0" err="1">
                <a:latin typeface="+mj-lt"/>
                <a:cs typeface="Times New Roman" panose="02020603050405020304" pitchFamily="18" charset="0"/>
              </a:rPr>
              <a:t>Beihang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 University (2007-2011)</a:t>
            </a:r>
          </a:p>
          <a:p>
            <a:pPr>
              <a:buFont typeface="Arial"/>
              <a:buChar char="•"/>
            </a:pPr>
            <a:endParaRPr lang="en-US" b="1" dirty="0">
              <a:latin typeface="+mj-lt"/>
              <a:cs typeface="Times New Roman" panose="02020603050405020304" pitchFamily="18" charset="0"/>
            </a:endParaRPr>
          </a:p>
          <a:p>
            <a:pPr>
              <a:buFont typeface="Arial"/>
              <a:buChar char="•"/>
            </a:pPr>
            <a:r>
              <a:rPr lang="en-US" altLang="zh-CN" b="1" dirty="0">
                <a:latin typeface="+mj-lt"/>
                <a:cs typeface="Times New Roman" panose="02020603050405020304" pitchFamily="18" charset="0"/>
              </a:rPr>
              <a:t>Internship </a:t>
            </a:r>
          </a:p>
          <a:p>
            <a:pPr lvl="1">
              <a:buFont typeface="Arial"/>
              <a:buChar char="•"/>
            </a:pPr>
            <a:r>
              <a:rPr lang="en-US" sz="1800" dirty="0">
                <a:latin typeface="+mj-lt"/>
                <a:cs typeface="Times New Roman" panose="02020603050405020304" pitchFamily="18" charset="0"/>
              </a:rPr>
              <a:t>Microsoft Research Asia (6/2017-8/2017)</a:t>
            </a:r>
          </a:p>
          <a:p>
            <a:pPr lvl="1">
              <a:buFont typeface="Arial"/>
              <a:buChar char="•"/>
            </a:pPr>
            <a:r>
              <a:rPr lang="en-US" sz="1800" dirty="0">
                <a:latin typeface="+mj-lt"/>
                <a:cs typeface="Times New Roman" panose="02020603050405020304" pitchFamily="18" charset="0"/>
              </a:rPr>
              <a:t>Adobe Research (5/2016-7/2016)</a:t>
            </a:r>
          </a:p>
          <a:p>
            <a:pPr lvl="1">
              <a:buFont typeface="Arial"/>
              <a:buChar char="•"/>
            </a:pPr>
            <a:endParaRPr lang="en-US" dirty="0">
              <a:latin typeface="+mj-lt"/>
              <a:cs typeface="Times New Roman" panose="02020603050405020304" pitchFamily="18" charset="0"/>
            </a:endParaRPr>
          </a:p>
          <a:p>
            <a:pPr marL="275851" lvl="1" indent="0">
              <a:buNone/>
            </a:pPr>
            <a:endParaRPr lang="en-US" dirty="0">
              <a:latin typeface="+mj-lt"/>
              <a:cs typeface="Times New Roman" panose="02020603050405020304" pitchFamily="18" charset="0"/>
            </a:endParaRPr>
          </a:p>
          <a:p>
            <a:pPr marL="275851" lvl="1" indent="0">
              <a:buNone/>
            </a:pPr>
            <a:endParaRPr lang="en-US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066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C4185-ACCA-A6EC-11D6-A2D5A0747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Applications Beyond Conventional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6BF77-B87F-C7F7-B8C0-F3CA92A9C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Online learning with noisy label</a:t>
            </a:r>
          </a:p>
          <a:p>
            <a:r>
              <a:rPr lang="en-US" dirty="0"/>
              <a:t>Active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CCDE4F-CC76-7905-96B6-F2FE91DF54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34"/>
          <a:stretch/>
        </p:blipFill>
        <p:spPr>
          <a:xfrm>
            <a:off x="576262" y="2921468"/>
            <a:ext cx="11039475" cy="22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030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636E9-9EB5-2123-D3B8-432E5ED9C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D1031-1E74-5098-8F96-876F11A94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>
              <a:spcAft>
                <a:spcPts val="2400"/>
              </a:spcAft>
            </a:pPr>
            <a:r>
              <a:rPr lang="en-US" dirty="0"/>
              <a:t>A </a:t>
            </a:r>
            <a:r>
              <a:rPr lang="en-US" dirty="0">
                <a:solidFill>
                  <a:srgbClr val="C00000"/>
                </a:solidFill>
              </a:rPr>
              <a:t>crucial but overlooked </a:t>
            </a:r>
            <a:r>
              <a:rPr lang="en-US" dirty="0"/>
              <a:t>research question</a:t>
            </a:r>
          </a:p>
          <a:p>
            <a:pPr>
              <a:spcAft>
                <a:spcPts val="2400"/>
              </a:spcAft>
            </a:pPr>
            <a:r>
              <a:rPr lang="en-US" dirty="0"/>
              <a:t>Tree-based influence estimation models to </a:t>
            </a:r>
            <a:r>
              <a:rPr lang="en-US" dirty="0">
                <a:solidFill>
                  <a:srgbClr val="C00000"/>
                </a:solidFill>
              </a:rPr>
              <a:t>understand and interpret </a:t>
            </a:r>
            <a:r>
              <a:rPr lang="en-US" dirty="0"/>
              <a:t>which sample features contribute positively or negatively to the model’s performance</a:t>
            </a:r>
          </a:p>
          <a:p>
            <a:r>
              <a:rPr lang="en-US" dirty="0">
                <a:solidFill>
                  <a:srgbClr val="C00000"/>
                </a:solidFill>
              </a:rPr>
              <a:t>Diverse and practical </a:t>
            </a:r>
            <a:r>
              <a:rPr lang="en-US" dirty="0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1877239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1351E-94CE-441B-7651-89F84D54C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BAE22-1514-F20C-3BBA-BA4B0F19D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Identify and Trim </a:t>
            </a:r>
            <a:r>
              <a:rPr lang="en-US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D</a:t>
            </a:r>
            <a:r>
              <a:rPr lang="en-US" sz="2800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etrimental </a:t>
            </a:r>
            <a:r>
              <a:rPr lang="en-US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</a:t>
            </a:r>
            <a:r>
              <a:rPr lang="en-US" sz="2800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amples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2000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What Data Benefit My Classifier? - ICLR’24</a:t>
            </a:r>
          </a:p>
          <a:p>
            <a:pPr marL="457200" lvl="1" indent="0">
              <a:buNone/>
            </a:pPr>
            <a:endParaRPr lang="en-US" sz="2000" i="1" dirty="0"/>
          </a:p>
          <a:p>
            <a:r>
              <a:rPr lang="en-US" sz="2800" i="1" dirty="0"/>
              <a:t>Achieve Pareto Improvements When Considering </a:t>
            </a:r>
            <a:r>
              <a:rPr lang="en-US" i="1" dirty="0"/>
              <a:t>T</a:t>
            </a:r>
            <a:r>
              <a:rPr lang="en-US" sz="2800" i="1" dirty="0"/>
              <a:t>wo </a:t>
            </a:r>
            <a:r>
              <a:rPr lang="en-US" i="1" dirty="0"/>
              <a:t>G</a:t>
            </a:r>
            <a:r>
              <a:rPr lang="en-US" sz="2800" i="1" dirty="0"/>
              <a:t>oals </a:t>
            </a:r>
          </a:p>
          <a:p>
            <a:pPr marL="0" indent="0">
              <a:buNone/>
            </a:pPr>
            <a:r>
              <a:rPr lang="en-US" sz="2000" i="1" dirty="0"/>
              <a:t>       Achieving Fairness at No Utility Cost via Data Reweighing with Influence - </a:t>
            </a:r>
            <a:r>
              <a:rPr lang="en-US" sz="2000" i="1" dirty="0">
                <a:solidFill>
                  <a:srgbClr val="00B0F0"/>
                </a:solidFill>
              </a:rPr>
              <a:t>ICML’22</a:t>
            </a:r>
          </a:p>
          <a:p>
            <a:pPr marL="0" indent="0">
              <a:buNone/>
            </a:pPr>
            <a:r>
              <a:rPr lang="en-US" sz="2000" i="1" dirty="0"/>
              <a:t>       </a:t>
            </a:r>
          </a:p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Measuring the Influence of Graph Element</a:t>
            </a:r>
          </a:p>
          <a:p>
            <a:pPr marL="0" indent="0">
              <a:buNone/>
            </a:pPr>
            <a:r>
              <a:rPr lang="en-US" sz="2800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    </a:t>
            </a:r>
            <a:r>
              <a:rPr lang="en-US" sz="2000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Characterizing the Influence of Graph Elements - ICLR’23</a:t>
            </a:r>
            <a:endParaRPr lang="en-US" sz="2800" i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endParaRPr lang="en-US" i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en-US" sz="2800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O</a:t>
            </a:r>
            <a:r>
              <a:rPr lang="en-US" altLang="zh-CN" sz="2800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ther Topics</a:t>
            </a:r>
            <a:endParaRPr lang="en-US" sz="2800" i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endParaRPr lang="en-US" i="1" dirty="0"/>
          </a:p>
          <a:p>
            <a:pPr marL="457200" lvl="1" indent="0">
              <a:buNone/>
            </a:pPr>
            <a:endParaRPr lang="en-US" sz="2000" i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598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41470-6FDC-9D4C-FB6F-52FDA77C0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Fairness in Binary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9A19C-CB5D-42BA-2EEA-4C86B799A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Most Fair Algorithms   :   Fairness     Utility</a:t>
            </a:r>
          </a:p>
          <a:p>
            <a:pPr marL="0" indent="0" algn="ctr">
              <a:buNone/>
            </a:pPr>
            <a:r>
              <a:rPr lang="en-US" dirty="0"/>
              <a:t>         Our Results           :   Fairness     Utility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Our solution: </a:t>
            </a:r>
            <a:r>
              <a:rPr lang="en-US" dirty="0">
                <a:solidFill>
                  <a:srgbClr val="C00000"/>
                </a:solidFill>
              </a:rPr>
              <a:t>Reweighing</a:t>
            </a:r>
            <a:r>
              <a:rPr lang="en-US" dirty="0"/>
              <a:t> Training Data via Influence Functions</a:t>
            </a:r>
          </a:p>
        </p:txBody>
      </p:sp>
      <p:sp>
        <p:nvSpPr>
          <p:cNvPr id="4" name="箭头: 右 27">
            <a:extLst>
              <a:ext uri="{FF2B5EF4-FFF2-40B4-BE49-F238E27FC236}">
                <a16:creationId xmlns:a16="http://schemas.microsoft.com/office/drawing/2014/main" id="{FA371822-CE57-A002-4D09-E0EBDE661AB5}"/>
              </a:ext>
            </a:extLst>
          </p:cNvPr>
          <p:cNvSpPr/>
          <p:nvPr/>
        </p:nvSpPr>
        <p:spPr>
          <a:xfrm rot="16200000">
            <a:off x="7821508" y="2334924"/>
            <a:ext cx="466001" cy="247260"/>
          </a:xfrm>
          <a:prstGeom prst="rightArrow">
            <a:avLst>
              <a:gd name="adj1" fmla="val 50000"/>
              <a:gd name="adj2" fmla="val 7622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箭头: 右 27">
            <a:extLst>
              <a:ext uri="{FF2B5EF4-FFF2-40B4-BE49-F238E27FC236}">
                <a16:creationId xmlns:a16="http://schemas.microsoft.com/office/drawing/2014/main" id="{48FE3672-401B-AC8D-27C6-F9115120DBF8}"/>
              </a:ext>
            </a:extLst>
          </p:cNvPr>
          <p:cNvSpPr/>
          <p:nvPr/>
        </p:nvSpPr>
        <p:spPr>
          <a:xfrm rot="5400000">
            <a:off x="9076374" y="2444295"/>
            <a:ext cx="466001" cy="247260"/>
          </a:xfrm>
          <a:prstGeom prst="rightArrow">
            <a:avLst>
              <a:gd name="adj1" fmla="val 50000"/>
              <a:gd name="adj2" fmla="val 7622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箭头: 右 27">
            <a:extLst>
              <a:ext uri="{FF2B5EF4-FFF2-40B4-BE49-F238E27FC236}">
                <a16:creationId xmlns:a16="http://schemas.microsoft.com/office/drawing/2014/main" id="{469C307A-3B3A-66E4-E275-5107171371A3}"/>
              </a:ext>
            </a:extLst>
          </p:cNvPr>
          <p:cNvSpPr/>
          <p:nvPr/>
        </p:nvSpPr>
        <p:spPr>
          <a:xfrm rot="16200000">
            <a:off x="7821509" y="2882676"/>
            <a:ext cx="466001" cy="247260"/>
          </a:xfrm>
          <a:prstGeom prst="rightArrow">
            <a:avLst>
              <a:gd name="adj1" fmla="val 50000"/>
              <a:gd name="adj2" fmla="val 7622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右 27">
            <a:extLst>
              <a:ext uri="{FF2B5EF4-FFF2-40B4-BE49-F238E27FC236}">
                <a16:creationId xmlns:a16="http://schemas.microsoft.com/office/drawing/2014/main" id="{2C35D458-EC3A-E264-E389-4A31131CA002}"/>
              </a:ext>
            </a:extLst>
          </p:cNvPr>
          <p:cNvSpPr/>
          <p:nvPr/>
        </p:nvSpPr>
        <p:spPr>
          <a:xfrm>
            <a:off x="9247769" y="2902132"/>
            <a:ext cx="466001" cy="247260"/>
          </a:xfrm>
          <a:prstGeom prst="rightArrow">
            <a:avLst>
              <a:gd name="adj1" fmla="val 50000"/>
              <a:gd name="adj2" fmla="val 76229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956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6392E-EF92-63EE-A651-57A3187BE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433C46-EB26-FFE7-885F-81DB2BC3E1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rgbClr val="C00000"/>
                    </a:solidFill>
                  </a:rPr>
                  <a:t>Remove</a:t>
                </a:r>
                <a:r>
                  <a:rPr lang="en-US" dirty="0"/>
                  <a:t> one data   -&gt;   Refit the model   -&gt;   The </a:t>
                </a:r>
                <a:r>
                  <a:rPr lang="en-US" dirty="0">
                    <a:solidFill>
                      <a:srgbClr val="C00000"/>
                    </a:solidFill>
                  </a:rPr>
                  <a:t>change</a:t>
                </a:r>
                <a:r>
                  <a:rPr lang="en-US" dirty="0"/>
                  <a:t> in predictions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b="0" dirty="0"/>
                  <a:t> : quantity with interest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b="0" dirty="0"/>
                  <a:t> : loss function for optimization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433C46-EB26-FFE7-885F-81DB2BC3E1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3463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35DC1-66C5-20B9-94B4-8B7D521D4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Reweighing Data via Influence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6ABE-50DE-9285-376B-A3C714A27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Utility : </a:t>
            </a:r>
          </a:p>
          <a:p>
            <a:pPr marL="0" indent="0">
              <a:buNone/>
            </a:pPr>
            <a:endParaRPr lang="en-US" b="1" i="0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</a:t>
            </a:r>
            <a:r>
              <a:rPr lang="en-US" altLang="zh-CN" dirty="0"/>
              <a:t>airness</a:t>
            </a:r>
            <a:r>
              <a:rPr lang="en-US" dirty="0"/>
              <a:t>: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55002F-6878-B5E6-79A5-BBB8DFE33420}"/>
              </a:ext>
            </a:extLst>
          </p:cNvPr>
          <p:cNvSpPr txBox="1"/>
          <p:nvPr/>
        </p:nvSpPr>
        <p:spPr>
          <a:xfrm>
            <a:off x="9849458" y="1318982"/>
            <a:ext cx="1843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One Datum</a:t>
            </a:r>
          </a:p>
        </p:txBody>
      </p:sp>
      <p:sp>
        <p:nvSpPr>
          <p:cNvPr id="5" name="箭头: 右 27">
            <a:extLst>
              <a:ext uri="{FF2B5EF4-FFF2-40B4-BE49-F238E27FC236}">
                <a16:creationId xmlns:a16="http://schemas.microsoft.com/office/drawing/2014/main" id="{C3D6229A-B4BC-B4DC-4074-E104D2AFB994}"/>
              </a:ext>
            </a:extLst>
          </p:cNvPr>
          <p:cNvSpPr/>
          <p:nvPr/>
        </p:nvSpPr>
        <p:spPr>
          <a:xfrm rot="9716046">
            <a:off x="7630856" y="1727830"/>
            <a:ext cx="1979259" cy="521175"/>
          </a:xfrm>
          <a:prstGeom prst="rightArrow">
            <a:avLst/>
          </a:prstGeom>
          <a:noFill/>
          <a:ln>
            <a:solidFill>
              <a:srgbClr val="003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箭头: 右 27">
            <a:extLst>
              <a:ext uri="{FF2B5EF4-FFF2-40B4-BE49-F238E27FC236}">
                <a16:creationId xmlns:a16="http://schemas.microsoft.com/office/drawing/2014/main" id="{4C54ACD1-264C-8BA4-3657-3360C6205DB4}"/>
              </a:ext>
            </a:extLst>
          </p:cNvPr>
          <p:cNvSpPr/>
          <p:nvPr/>
        </p:nvSpPr>
        <p:spPr>
          <a:xfrm rot="6331702">
            <a:off x="9181451" y="2603841"/>
            <a:ext cx="1754802" cy="619578"/>
          </a:xfrm>
          <a:prstGeom prst="rightArrow">
            <a:avLst>
              <a:gd name="adj1" fmla="val 43221"/>
              <a:gd name="adj2" fmla="val 50000"/>
            </a:avLst>
          </a:prstGeom>
          <a:noFill/>
          <a:ln>
            <a:solidFill>
              <a:srgbClr val="003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CB120-F837-05AD-B33C-D4309E7E783A}"/>
              </a:ext>
            </a:extLst>
          </p:cNvPr>
          <p:cNvSpPr txBox="1"/>
          <p:nvPr/>
        </p:nvSpPr>
        <p:spPr>
          <a:xfrm rot="20476489">
            <a:off x="7839863" y="1198121"/>
            <a:ext cx="1977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Influence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0ECD2B-C4B7-6A4C-FF44-29CF997EFC0F}"/>
              </a:ext>
            </a:extLst>
          </p:cNvPr>
          <p:cNvSpPr txBox="1"/>
          <p:nvPr/>
        </p:nvSpPr>
        <p:spPr>
          <a:xfrm rot="17069644">
            <a:off x="9663417" y="2341749"/>
            <a:ext cx="1977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Influence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F627C8-1E23-E5CC-CE89-F29DEDFEA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216" y="2689866"/>
            <a:ext cx="6972626" cy="9810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230B00-00BF-FF35-B223-96DA2832D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8259" y="4890838"/>
            <a:ext cx="6742226" cy="7661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831B8FE-E3DE-4FCB-C289-D9C52A994183}"/>
              </a:ext>
            </a:extLst>
          </p:cNvPr>
          <p:cNvSpPr/>
          <p:nvPr/>
        </p:nvSpPr>
        <p:spPr>
          <a:xfrm>
            <a:off x="3648547" y="2603359"/>
            <a:ext cx="3367889" cy="981073"/>
          </a:xfrm>
          <a:custGeom>
            <a:avLst/>
            <a:gdLst>
              <a:gd name="connsiteX0" fmla="*/ 0 w 3367889"/>
              <a:gd name="connsiteY0" fmla="*/ 0 h 981073"/>
              <a:gd name="connsiteX1" fmla="*/ 740936 w 3367889"/>
              <a:gd name="connsiteY1" fmla="*/ 0 h 981073"/>
              <a:gd name="connsiteX2" fmla="*/ 1481871 w 3367889"/>
              <a:gd name="connsiteY2" fmla="*/ 0 h 981073"/>
              <a:gd name="connsiteX3" fmla="*/ 2054412 w 3367889"/>
              <a:gd name="connsiteY3" fmla="*/ 0 h 981073"/>
              <a:gd name="connsiteX4" fmla="*/ 2795348 w 3367889"/>
              <a:gd name="connsiteY4" fmla="*/ 0 h 981073"/>
              <a:gd name="connsiteX5" fmla="*/ 3367889 w 3367889"/>
              <a:gd name="connsiteY5" fmla="*/ 0 h 981073"/>
              <a:gd name="connsiteX6" fmla="*/ 3367889 w 3367889"/>
              <a:gd name="connsiteY6" fmla="*/ 470915 h 981073"/>
              <a:gd name="connsiteX7" fmla="*/ 3367889 w 3367889"/>
              <a:gd name="connsiteY7" fmla="*/ 981073 h 981073"/>
              <a:gd name="connsiteX8" fmla="*/ 2660632 w 3367889"/>
              <a:gd name="connsiteY8" fmla="*/ 981073 h 981073"/>
              <a:gd name="connsiteX9" fmla="*/ 1987055 w 3367889"/>
              <a:gd name="connsiteY9" fmla="*/ 981073 h 981073"/>
              <a:gd name="connsiteX10" fmla="*/ 1313477 w 3367889"/>
              <a:gd name="connsiteY10" fmla="*/ 981073 h 981073"/>
              <a:gd name="connsiteX11" fmla="*/ 740936 w 3367889"/>
              <a:gd name="connsiteY11" fmla="*/ 981073 h 981073"/>
              <a:gd name="connsiteX12" fmla="*/ 0 w 3367889"/>
              <a:gd name="connsiteY12" fmla="*/ 981073 h 981073"/>
              <a:gd name="connsiteX13" fmla="*/ 0 w 3367889"/>
              <a:gd name="connsiteY13" fmla="*/ 480726 h 981073"/>
              <a:gd name="connsiteX14" fmla="*/ 0 w 3367889"/>
              <a:gd name="connsiteY14" fmla="*/ 0 h 981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367889" h="981073" extrusionOk="0">
                <a:moveTo>
                  <a:pt x="0" y="0"/>
                </a:moveTo>
                <a:cubicBezTo>
                  <a:pt x="154247" y="-25753"/>
                  <a:pt x="416086" y="24400"/>
                  <a:pt x="740936" y="0"/>
                </a:cubicBezTo>
                <a:cubicBezTo>
                  <a:pt x="1065786" y="-24400"/>
                  <a:pt x="1207620" y="17888"/>
                  <a:pt x="1481871" y="0"/>
                </a:cubicBezTo>
                <a:cubicBezTo>
                  <a:pt x="1756122" y="-17888"/>
                  <a:pt x="1773668" y="-14454"/>
                  <a:pt x="2054412" y="0"/>
                </a:cubicBezTo>
                <a:cubicBezTo>
                  <a:pt x="2335156" y="14454"/>
                  <a:pt x="2541333" y="13843"/>
                  <a:pt x="2795348" y="0"/>
                </a:cubicBezTo>
                <a:cubicBezTo>
                  <a:pt x="3049363" y="-13843"/>
                  <a:pt x="3105616" y="18744"/>
                  <a:pt x="3367889" y="0"/>
                </a:cubicBezTo>
                <a:cubicBezTo>
                  <a:pt x="3351967" y="174385"/>
                  <a:pt x="3380959" y="306244"/>
                  <a:pt x="3367889" y="470915"/>
                </a:cubicBezTo>
                <a:cubicBezTo>
                  <a:pt x="3354819" y="635586"/>
                  <a:pt x="3382801" y="847692"/>
                  <a:pt x="3367889" y="981073"/>
                </a:cubicBezTo>
                <a:cubicBezTo>
                  <a:pt x="3064795" y="959284"/>
                  <a:pt x="2927384" y="985404"/>
                  <a:pt x="2660632" y="981073"/>
                </a:cubicBezTo>
                <a:cubicBezTo>
                  <a:pt x="2393880" y="976742"/>
                  <a:pt x="2258816" y="965071"/>
                  <a:pt x="1987055" y="981073"/>
                </a:cubicBezTo>
                <a:cubicBezTo>
                  <a:pt x="1715294" y="997075"/>
                  <a:pt x="1632921" y="960562"/>
                  <a:pt x="1313477" y="981073"/>
                </a:cubicBezTo>
                <a:cubicBezTo>
                  <a:pt x="994033" y="1001584"/>
                  <a:pt x="886299" y="1003950"/>
                  <a:pt x="740936" y="981073"/>
                </a:cubicBezTo>
                <a:cubicBezTo>
                  <a:pt x="595573" y="958196"/>
                  <a:pt x="350909" y="950908"/>
                  <a:pt x="0" y="981073"/>
                </a:cubicBezTo>
                <a:cubicBezTo>
                  <a:pt x="21771" y="834301"/>
                  <a:pt x="-10661" y="637946"/>
                  <a:pt x="0" y="480726"/>
                </a:cubicBezTo>
                <a:cubicBezTo>
                  <a:pt x="10661" y="323506"/>
                  <a:pt x="-19149" y="187235"/>
                  <a:pt x="0" y="0"/>
                </a:cubicBezTo>
                <a:close/>
              </a:path>
            </a:pathLst>
          </a:custGeom>
          <a:noFill/>
          <a:ln w="28575">
            <a:prstDash val="sysDash"/>
            <a:extLst>
              <a:ext uri="{C807C97D-BFC1-408E-A445-0C87EB9F89A2}">
                <ask:lineSketchStyleProps xmlns:ask="http://schemas.microsoft.com/office/drawing/2018/sketchyshapes" sd="172544644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A92E9E-8087-D0A7-9EFC-EFB689DE6C3E}"/>
              </a:ext>
            </a:extLst>
          </p:cNvPr>
          <p:cNvSpPr/>
          <p:nvPr/>
        </p:nvSpPr>
        <p:spPr>
          <a:xfrm>
            <a:off x="3945803" y="4748607"/>
            <a:ext cx="2934832" cy="981073"/>
          </a:xfrm>
          <a:custGeom>
            <a:avLst/>
            <a:gdLst>
              <a:gd name="connsiteX0" fmla="*/ 0 w 2934832"/>
              <a:gd name="connsiteY0" fmla="*/ 0 h 981073"/>
              <a:gd name="connsiteX1" fmla="*/ 645663 w 2934832"/>
              <a:gd name="connsiteY1" fmla="*/ 0 h 981073"/>
              <a:gd name="connsiteX2" fmla="*/ 1291326 w 2934832"/>
              <a:gd name="connsiteY2" fmla="*/ 0 h 981073"/>
              <a:gd name="connsiteX3" fmla="*/ 1790248 w 2934832"/>
              <a:gd name="connsiteY3" fmla="*/ 0 h 981073"/>
              <a:gd name="connsiteX4" fmla="*/ 2435911 w 2934832"/>
              <a:gd name="connsiteY4" fmla="*/ 0 h 981073"/>
              <a:gd name="connsiteX5" fmla="*/ 2934832 w 2934832"/>
              <a:gd name="connsiteY5" fmla="*/ 0 h 981073"/>
              <a:gd name="connsiteX6" fmla="*/ 2934832 w 2934832"/>
              <a:gd name="connsiteY6" fmla="*/ 470915 h 981073"/>
              <a:gd name="connsiteX7" fmla="*/ 2934832 w 2934832"/>
              <a:gd name="connsiteY7" fmla="*/ 981073 h 981073"/>
              <a:gd name="connsiteX8" fmla="*/ 2318517 w 2934832"/>
              <a:gd name="connsiteY8" fmla="*/ 981073 h 981073"/>
              <a:gd name="connsiteX9" fmla="*/ 1731551 w 2934832"/>
              <a:gd name="connsiteY9" fmla="*/ 981073 h 981073"/>
              <a:gd name="connsiteX10" fmla="*/ 1144584 w 2934832"/>
              <a:gd name="connsiteY10" fmla="*/ 981073 h 981073"/>
              <a:gd name="connsiteX11" fmla="*/ 645663 w 2934832"/>
              <a:gd name="connsiteY11" fmla="*/ 981073 h 981073"/>
              <a:gd name="connsiteX12" fmla="*/ 0 w 2934832"/>
              <a:gd name="connsiteY12" fmla="*/ 981073 h 981073"/>
              <a:gd name="connsiteX13" fmla="*/ 0 w 2934832"/>
              <a:gd name="connsiteY13" fmla="*/ 480726 h 981073"/>
              <a:gd name="connsiteX14" fmla="*/ 0 w 2934832"/>
              <a:gd name="connsiteY14" fmla="*/ 0 h 981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34832" h="981073" extrusionOk="0">
                <a:moveTo>
                  <a:pt x="0" y="0"/>
                </a:moveTo>
                <a:cubicBezTo>
                  <a:pt x="278162" y="-22902"/>
                  <a:pt x="330194" y="-6158"/>
                  <a:pt x="645663" y="0"/>
                </a:cubicBezTo>
                <a:cubicBezTo>
                  <a:pt x="961132" y="6158"/>
                  <a:pt x="1106192" y="23318"/>
                  <a:pt x="1291326" y="0"/>
                </a:cubicBezTo>
                <a:cubicBezTo>
                  <a:pt x="1476460" y="-23318"/>
                  <a:pt x="1614956" y="21611"/>
                  <a:pt x="1790248" y="0"/>
                </a:cubicBezTo>
                <a:cubicBezTo>
                  <a:pt x="1965540" y="-21611"/>
                  <a:pt x="2150689" y="20239"/>
                  <a:pt x="2435911" y="0"/>
                </a:cubicBezTo>
                <a:cubicBezTo>
                  <a:pt x="2721133" y="-20239"/>
                  <a:pt x="2833255" y="-16721"/>
                  <a:pt x="2934832" y="0"/>
                </a:cubicBezTo>
                <a:cubicBezTo>
                  <a:pt x="2918910" y="174385"/>
                  <a:pt x="2947902" y="306244"/>
                  <a:pt x="2934832" y="470915"/>
                </a:cubicBezTo>
                <a:cubicBezTo>
                  <a:pt x="2921762" y="635586"/>
                  <a:pt x="2949744" y="847692"/>
                  <a:pt x="2934832" y="981073"/>
                </a:cubicBezTo>
                <a:cubicBezTo>
                  <a:pt x="2805616" y="985828"/>
                  <a:pt x="2603219" y="984886"/>
                  <a:pt x="2318517" y="981073"/>
                </a:cubicBezTo>
                <a:cubicBezTo>
                  <a:pt x="2033815" y="977260"/>
                  <a:pt x="1905955" y="954553"/>
                  <a:pt x="1731551" y="981073"/>
                </a:cubicBezTo>
                <a:cubicBezTo>
                  <a:pt x="1557147" y="1007593"/>
                  <a:pt x="1354497" y="962760"/>
                  <a:pt x="1144584" y="981073"/>
                </a:cubicBezTo>
                <a:cubicBezTo>
                  <a:pt x="934671" y="999386"/>
                  <a:pt x="828246" y="984526"/>
                  <a:pt x="645663" y="981073"/>
                </a:cubicBezTo>
                <a:cubicBezTo>
                  <a:pt x="463080" y="977620"/>
                  <a:pt x="165451" y="964874"/>
                  <a:pt x="0" y="981073"/>
                </a:cubicBezTo>
                <a:cubicBezTo>
                  <a:pt x="21771" y="834301"/>
                  <a:pt x="-10661" y="637946"/>
                  <a:pt x="0" y="480726"/>
                </a:cubicBezTo>
                <a:cubicBezTo>
                  <a:pt x="10661" y="323506"/>
                  <a:pt x="-19149" y="187235"/>
                  <a:pt x="0" y="0"/>
                </a:cubicBezTo>
                <a:close/>
              </a:path>
            </a:pathLst>
          </a:custGeom>
          <a:noFill/>
          <a:ln w="28575">
            <a:prstDash val="sysDash"/>
            <a:extLst>
              <a:ext uri="{C807C97D-BFC1-408E-A445-0C87EB9F89A2}">
                <ask:lineSketchStyleProps xmlns:ask="http://schemas.microsoft.com/office/drawing/2018/sketchyshapes" sd="172544644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452C1DA-5357-4960-F5F5-1A7001F13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9109" y="4636255"/>
            <a:ext cx="2868660" cy="185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50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EC74B16-034C-0E40-52C1-EB2B153FBB6D}"/>
              </a:ext>
            </a:extLst>
          </p:cNvPr>
          <p:cNvSpPr/>
          <p:nvPr/>
        </p:nvSpPr>
        <p:spPr>
          <a:xfrm>
            <a:off x="509081" y="3125822"/>
            <a:ext cx="11173838" cy="270429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F13749-F765-6B4F-8F5C-472FB28FC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Reweighing Data via Influence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E49003-0EA2-A572-684A-2A027C6C3B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83958"/>
                <a:ext cx="10515600" cy="4929503"/>
              </a:xfrm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en-US" sz="4000" dirty="0"/>
                  <a:t>Assumption</a:t>
                </a:r>
              </a:p>
              <a:p>
                <a:pPr marL="0" indent="0" algn="ctr">
                  <a:buNone/>
                </a:pPr>
                <a:r>
                  <a:rPr lang="en-US" dirty="0"/>
                  <a:t>The gradient matrix of training samples 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𝐆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dirty="0"/>
                  <a:t> has rank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rgbClr val="C00000"/>
                    </a:solidFill>
                  </a:rPr>
                  <a:t>Sufficient</a:t>
                </a:r>
                <a:r>
                  <a:rPr lang="en-US" dirty="0"/>
                  <a:t> training samples with </a:t>
                </a:r>
                <a:r>
                  <a:rPr lang="en-US" dirty="0">
                    <a:solidFill>
                      <a:srgbClr val="C00000"/>
                    </a:solidFill>
                  </a:rPr>
                  <a:t>diversity</a:t>
                </a:r>
                <a:r>
                  <a:rPr lang="en-US" dirty="0"/>
                  <a:t>, proper model dimension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sz="4000" dirty="0"/>
                  <a:t>Theorem</a:t>
                </a:r>
              </a:p>
              <a:p>
                <a:pPr marL="0" indent="0" algn="ctr">
                  <a:buNone/>
                </a:pPr>
                <a:r>
                  <a:rPr lang="en-US" dirty="0"/>
                  <a:t>If </a:t>
                </a:r>
                <a:r>
                  <a:rPr lang="en-US"/>
                  <a:t>fairness i</a:t>
                </a:r>
                <a:r>
                  <a:rPr lang="en-US" altLang="zh-CN"/>
                  <a:t>s</a:t>
                </a:r>
                <a:r>
                  <a:rPr lang="en-US"/>
                  <a:t> </a:t>
                </a:r>
                <a:r>
                  <a:rPr lang="en-US" dirty="0"/>
                  <a:t>not in local optimum,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fair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utility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are linearly independent, then there are reweighing to </a:t>
                </a:r>
                <a:r>
                  <a:rPr lang="en-US" dirty="0">
                    <a:solidFill>
                      <a:srgbClr val="C00000"/>
                    </a:solidFill>
                  </a:rPr>
                  <a:t>improve fairness </a:t>
                </a:r>
                <a:r>
                  <a:rPr lang="en-US" dirty="0"/>
                  <a:t>while at least </a:t>
                </a:r>
                <a:r>
                  <a:rPr lang="en-US" dirty="0">
                    <a:solidFill>
                      <a:srgbClr val="C00000"/>
                    </a:solidFill>
                  </a:rPr>
                  <a:t>keep utility not decrease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E49003-0EA2-A572-684A-2A027C6C3B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83958"/>
                <a:ext cx="10515600" cy="4929503"/>
              </a:xfrm>
              <a:blipFill>
                <a:blip r:embed="rId2"/>
                <a:stretch>
                  <a:fillRect l="-1101" t="-3465" r="-1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977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795D3-55BC-F9EF-1EE1-239AA21AD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Reweighing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2F49F-A9F7-0754-3BD7-366FE9944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0B169B-BA1E-B50A-EABD-0B41040C9D8B}"/>
                  </a:ext>
                </a:extLst>
              </p:cNvPr>
              <p:cNvSpPr txBox="1"/>
              <p:nvPr/>
            </p:nvSpPr>
            <p:spPr>
              <a:xfrm>
                <a:off x="5062437" y="3796874"/>
                <a:ext cx="3748391" cy="888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utility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0B169B-BA1E-B50A-EABD-0B41040C9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437" y="3796874"/>
                <a:ext cx="3748391" cy="8888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42AECFA-1052-A615-B979-B47FA53AA20A}"/>
                  </a:ext>
                </a:extLst>
              </p:cNvPr>
              <p:cNvSpPr txBox="1"/>
              <p:nvPr/>
            </p:nvSpPr>
            <p:spPr>
              <a:xfrm>
                <a:off x="4631582" y="2823378"/>
                <a:ext cx="4309353" cy="888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.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fair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fair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42AECFA-1052-A615-B979-B47FA53AA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582" y="2823378"/>
                <a:ext cx="4309353" cy="8888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D8B152-1D27-D556-CCAD-C0D44171B4F7}"/>
                  </a:ext>
                </a:extLst>
              </p:cNvPr>
              <p:cNvSpPr txBox="1"/>
              <p:nvPr/>
            </p:nvSpPr>
            <p:spPr>
              <a:xfrm>
                <a:off x="4057245" y="4770370"/>
                <a:ext cx="43093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 1]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D8B152-1D27-D556-CCAD-C0D44171B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245" y="4770370"/>
                <a:ext cx="430935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E9BC6C-E0EE-DC7D-9808-E8E6C1D1DC9B}"/>
                  </a:ext>
                </a:extLst>
              </p:cNvPr>
              <p:cNvSpPr txBox="1"/>
              <p:nvPr/>
            </p:nvSpPr>
            <p:spPr>
              <a:xfrm>
                <a:off x="3418462" y="1535210"/>
                <a:ext cx="4309353" cy="888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Min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E9BC6C-E0EE-DC7D-9808-E8E6C1D1D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462" y="1535210"/>
                <a:ext cx="4309353" cy="8888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8B0A27-8B58-EC1F-F06F-294035119235}"/>
                  </a:ext>
                </a:extLst>
              </p:cNvPr>
              <p:cNvSpPr txBox="1"/>
              <p:nvPr/>
            </p:nvSpPr>
            <p:spPr>
              <a:xfrm>
                <a:off x="2373954" y="5610540"/>
                <a:ext cx="744409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2800" dirty="0">
                    <a:latin typeface="Cambria Math" panose="02040503050406030204" pitchFamily="18" charset="0"/>
                  </a:rPr>
                  <a:t>: </a:t>
                </a:r>
                <a:r>
                  <a:rPr lang="en-US" sz="2800" dirty="0"/>
                  <a:t>the change in weight of datum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800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: the reweighing to remove one single datum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8B0A27-8B58-EC1F-F06F-294035119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3954" y="5610540"/>
                <a:ext cx="7444091" cy="954107"/>
              </a:xfrm>
              <a:prstGeom prst="rect">
                <a:avLst/>
              </a:prstGeom>
              <a:blipFill>
                <a:blip r:embed="rId6"/>
                <a:stretch>
                  <a:fillRect t="-7643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3065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BD75B-FC76-3A40-BE75-ABD816333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F0FD81-7191-8AB9-B8D3-DDE70F89DF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493" y="365125"/>
            <a:ext cx="5700663" cy="5700663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7C2826-D342-1E6E-2548-B0EAD1C568DE}"/>
              </a:ext>
            </a:extLst>
          </p:cNvPr>
          <p:cNvCxnSpPr/>
          <p:nvPr/>
        </p:nvCxnSpPr>
        <p:spPr>
          <a:xfrm>
            <a:off x="1512652" y="4197629"/>
            <a:ext cx="2509737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8A079B-EDF6-BFCB-A946-09B47455C0F8}"/>
              </a:ext>
            </a:extLst>
          </p:cNvPr>
          <p:cNvCxnSpPr>
            <a:cxnSpLocks/>
          </p:cNvCxnSpPr>
          <p:nvPr/>
        </p:nvCxnSpPr>
        <p:spPr>
          <a:xfrm flipV="1">
            <a:off x="1535349" y="1986208"/>
            <a:ext cx="0" cy="221142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EBF25E5-D76D-0303-AC55-4785A009D2AC}"/>
              </a:ext>
            </a:extLst>
          </p:cNvPr>
          <p:cNvSpPr txBox="1"/>
          <p:nvPr/>
        </p:nvSpPr>
        <p:spPr>
          <a:xfrm>
            <a:off x="838200" y="1469473"/>
            <a:ext cx="1394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Fairness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9B8631-5266-ABD1-AEB3-123DE2DFC904}"/>
              </a:ext>
            </a:extLst>
          </p:cNvPr>
          <p:cNvSpPr txBox="1"/>
          <p:nvPr/>
        </p:nvSpPr>
        <p:spPr>
          <a:xfrm>
            <a:off x="3271480" y="4319677"/>
            <a:ext cx="1394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Utility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E87478-F215-731F-9F11-947ADC30D6FB}"/>
              </a:ext>
            </a:extLst>
          </p:cNvPr>
          <p:cNvSpPr txBox="1"/>
          <p:nvPr/>
        </p:nvSpPr>
        <p:spPr>
          <a:xfrm>
            <a:off x="717157" y="4202945"/>
            <a:ext cx="15153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Vanilla Classifier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31D08D-60B3-9760-BFF8-4D5FB8BBAF43}"/>
              </a:ext>
            </a:extLst>
          </p:cNvPr>
          <p:cNvSpPr/>
          <p:nvPr/>
        </p:nvSpPr>
        <p:spPr>
          <a:xfrm>
            <a:off x="6815847" y="278860"/>
            <a:ext cx="479898" cy="51335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59FD545-B4E8-8882-D055-9D08317B2CC4}"/>
              </a:ext>
            </a:extLst>
          </p:cNvPr>
          <p:cNvSpPr/>
          <p:nvPr/>
        </p:nvSpPr>
        <p:spPr>
          <a:xfrm>
            <a:off x="9983822" y="1566153"/>
            <a:ext cx="479898" cy="51335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2BAF3D-A460-1516-1171-6CA9129DEFFF}"/>
              </a:ext>
            </a:extLst>
          </p:cNvPr>
          <p:cNvSpPr/>
          <p:nvPr/>
        </p:nvSpPr>
        <p:spPr>
          <a:xfrm>
            <a:off x="7204954" y="2835242"/>
            <a:ext cx="479898" cy="51335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F80F8B0-37B2-8778-E1B1-DD84E0B89351}"/>
              </a:ext>
            </a:extLst>
          </p:cNvPr>
          <p:cNvSpPr/>
          <p:nvPr/>
        </p:nvSpPr>
        <p:spPr>
          <a:xfrm>
            <a:off x="9899516" y="3815970"/>
            <a:ext cx="479898" cy="51335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0F038B-56D8-FAA3-9C9A-74FA1F98F5E7}"/>
              </a:ext>
            </a:extLst>
          </p:cNvPr>
          <p:cNvSpPr txBox="1"/>
          <p:nvPr/>
        </p:nvSpPr>
        <p:spPr>
          <a:xfrm>
            <a:off x="4016413" y="6152053"/>
            <a:ext cx="338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P</a:t>
            </a:r>
            <a:r>
              <a:rPr lang="en-US" altLang="zh-CN" b="1" dirty="0">
                <a:solidFill>
                  <a:srgbClr val="00B0F0"/>
                </a:solidFill>
              </a:rPr>
              <a:t>areto solutions achieved</a:t>
            </a:r>
            <a:endParaRPr lang="en-US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049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636E9-9EB5-2123-D3B8-432E5ED9C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D1031-1E74-5098-8F96-876F11A94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>
              <a:spcAft>
                <a:spcPts val="2400"/>
              </a:spcAft>
            </a:pPr>
            <a:r>
              <a:rPr lang="en-US" dirty="0"/>
              <a:t>A </a:t>
            </a:r>
            <a:r>
              <a:rPr lang="en-US" dirty="0">
                <a:solidFill>
                  <a:srgbClr val="C00000"/>
                </a:solidFill>
              </a:rPr>
              <a:t>pre-processing </a:t>
            </a:r>
            <a:r>
              <a:rPr lang="en-US" dirty="0"/>
              <a:t>(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data-centric</a:t>
            </a:r>
            <a:r>
              <a:rPr lang="en-US" dirty="0"/>
              <a:t>) approach for group fairness</a:t>
            </a:r>
          </a:p>
          <a:p>
            <a:r>
              <a:rPr lang="en-US" dirty="0">
                <a:solidFill>
                  <a:srgbClr val="C00000"/>
                </a:solidFill>
              </a:rPr>
              <a:t>Better</a:t>
            </a:r>
            <a:r>
              <a:rPr lang="en-US" dirty="0"/>
              <a:t> fairness and </a:t>
            </a:r>
            <a:r>
              <a:rPr lang="en-US" dirty="0">
                <a:solidFill>
                  <a:srgbClr val="C00000"/>
                </a:solidFill>
              </a:rPr>
              <a:t>non-decreasing</a:t>
            </a:r>
            <a:r>
              <a:rPr lang="en-US" dirty="0"/>
              <a:t> utility</a:t>
            </a:r>
          </a:p>
        </p:txBody>
      </p:sp>
    </p:spTree>
    <p:extLst>
      <p:ext uri="{BB962C8B-B14F-4D97-AF65-F5344CB8AC3E}">
        <p14:creationId xmlns:p14="http://schemas.microsoft.com/office/powerpoint/2010/main" val="2261115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35EDE-9188-4499-B590-83F36EEEE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cs typeface="Times New Roman" panose="02020603050405020304" pitchFamily="18" charset="0"/>
              </a:rPr>
              <a:t>Research and Publication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B5C5C-687C-458C-8CFA-5E04432EF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47460"/>
            <a:ext cx="11110646" cy="4929503"/>
          </a:xfrm>
        </p:spPr>
        <p:txBody>
          <a:bodyPr>
            <a:normAutofit/>
          </a:bodyPr>
          <a:lstStyle/>
          <a:p>
            <a:r>
              <a:rPr lang="en-US" b="1" dirty="0">
                <a:latin typeface="+mj-lt"/>
                <a:cs typeface="Times New Roman" panose="02020603050405020304" pitchFamily="18" charset="0"/>
              </a:rPr>
              <a:t>Achievements</a:t>
            </a:r>
          </a:p>
          <a:p>
            <a:pPr lvl="1"/>
            <a:r>
              <a:rPr lang="en-US" sz="1800" dirty="0">
                <a:latin typeface="+mj-lt"/>
                <a:cs typeface="Times New Roman" panose="02020603050405020304" pitchFamily="18" charset="0"/>
              </a:rPr>
              <a:t>Over </a:t>
            </a:r>
            <a:r>
              <a:rPr lang="en-US" sz="1800" b="1" dirty="0">
                <a:solidFill>
                  <a:srgbClr val="00A4E4"/>
                </a:solidFill>
                <a:latin typeface="+mj-lt"/>
                <a:cs typeface="Times New Roman" panose="02020603050405020304" pitchFamily="18" charset="0"/>
              </a:rPr>
              <a:t>100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 papers in top-tier conferences and prestigious journals including KDD, </a:t>
            </a:r>
            <a:r>
              <a:rPr lang="en-US" sz="1800" dirty="0" err="1">
                <a:latin typeface="+mj-lt"/>
                <a:cs typeface="Times New Roman" panose="02020603050405020304" pitchFamily="18" charset="0"/>
              </a:rPr>
              <a:t>NeurIPS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, ICLR, ICML, CVPR, ICCV, TPAMI, and TKDE </a:t>
            </a:r>
          </a:p>
          <a:p>
            <a:pPr lvl="1"/>
            <a:r>
              <a:rPr lang="en-US" sz="1800" dirty="0">
                <a:latin typeface="+mj-lt"/>
                <a:cs typeface="Times New Roman" panose="02020603050405020304" pitchFamily="18" charset="0"/>
              </a:rPr>
              <a:t>Over </a:t>
            </a:r>
            <a:r>
              <a:rPr lang="en-US" sz="1800" b="1" dirty="0">
                <a:solidFill>
                  <a:srgbClr val="00A4E4"/>
                </a:solidFill>
                <a:latin typeface="+mj-lt"/>
                <a:cs typeface="Times New Roman" panose="02020603050405020304" pitchFamily="18" charset="0"/>
              </a:rPr>
              <a:t>4,000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 citations with h-index </a:t>
            </a:r>
            <a:r>
              <a:rPr lang="en-US" sz="1800" b="1" dirty="0">
                <a:solidFill>
                  <a:srgbClr val="00A4E4"/>
                </a:solidFill>
                <a:latin typeface="+mj-lt"/>
                <a:cs typeface="Times New Roman" panose="02020603050405020304" pitchFamily="18" charset="0"/>
              </a:rPr>
              <a:t>37</a:t>
            </a:r>
          </a:p>
          <a:p>
            <a:pPr lvl="1"/>
            <a:r>
              <a:rPr lang="en-US" sz="1800" dirty="0">
                <a:latin typeface="+mj-lt"/>
                <a:cs typeface="Times New Roman" panose="02020603050405020304" pitchFamily="18" charset="0"/>
              </a:rPr>
              <a:t>Associate Editor of IEEE Computational Intelligence Magazine</a:t>
            </a:r>
          </a:p>
          <a:p>
            <a:pPr lvl="1"/>
            <a:r>
              <a:rPr lang="en-US" sz="1800" dirty="0">
                <a:latin typeface="+mj-lt"/>
                <a:cs typeface="Times New Roman" panose="02020603050405020304" pitchFamily="18" charset="0"/>
              </a:rPr>
              <a:t>(Senior) Area Chair of ICLR</a:t>
            </a:r>
            <a:r>
              <a:rPr lang="en-US" sz="1800" b="1" dirty="0">
                <a:solidFill>
                  <a:srgbClr val="00A4E4"/>
                </a:solidFill>
                <a:latin typeface="+mj-lt"/>
                <a:cs typeface="Times New Roman" panose="02020603050405020304" pitchFamily="18" charset="0"/>
              </a:rPr>
              <a:t> (Highlighted in 2022, Notable in 2023)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+mj-lt"/>
                <a:cs typeface="Times New Roman" panose="02020603050405020304" pitchFamily="18" charset="0"/>
              </a:rPr>
              <a:t>NeurIPS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A4E4"/>
                </a:solidFill>
                <a:latin typeface="+mj-lt"/>
                <a:cs typeface="Times New Roman" panose="02020603050405020304" pitchFamily="18" charset="0"/>
              </a:rPr>
              <a:t>(Notable in 2023)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, ICML</a:t>
            </a:r>
          </a:p>
          <a:p>
            <a:pPr lvl="1"/>
            <a:r>
              <a:rPr lang="en-US" sz="1800" dirty="0">
                <a:latin typeface="+mj-lt"/>
                <a:cs typeface="Times New Roman" panose="02020603050405020304" pitchFamily="18" charset="0"/>
              </a:rPr>
              <a:t>2021 INNS </a:t>
            </a:r>
            <a:r>
              <a:rPr lang="en-US" sz="1800" dirty="0" err="1">
                <a:latin typeface="+mj-lt"/>
                <a:cs typeface="Times New Roman" panose="02020603050405020304" pitchFamily="18" charset="0"/>
              </a:rPr>
              <a:t>Aharon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+mj-lt"/>
                <a:cs typeface="Times New Roman" panose="02020603050405020304" pitchFamily="18" charset="0"/>
              </a:rPr>
              <a:t>Katzir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 Young Investigator Award (1-2 winners per year)</a:t>
            </a:r>
          </a:p>
          <a:p>
            <a:pPr lvl="1"/>
            <a:r>
              <a:rPr lang="en-US" sz="1800" dirty="0">
                <a:latin typeface="+mj-lt"/>
                <a:cs typeface="Times New Roman" panose="02020603050405020304" pitchFamily="18" charset="0"/>
              </a:rPr>
              <a:t>2022 Global Top-25 Chinese Young AI Scholars (Data Mining Area)</a:t>
            </a:r>
          </a:p>
          <a:p>
            <a:endParaRPr lang="en-US" b="1" dirty="0">
              <a:latin typeface="+mj-lt"/>
              <a:cs typeface="Times New Roman" panose="02020603050405020304" pitchFamily="18" charset="0"/>
            </a:endParaRPr>
          </a:p>
          <a:p>
            <a:r>
              <a:rPr lang="en-US" b="1" dirty="0">
                <a:latin typeface="+mj-lt"/>
                <a:cs typeface="Times New Roman" panose="02020603050405020304" pitchFamily="18" charset="0"/>
              </a:rPr>
              <a:t>Personal Research Interests</a:t>
            </a:r>
          </a:p>
          <a:p>
            <a:pPr lvl="1"/>
            <a:r>
              <a:rPr lang="en-US" sz="1800" dirty="0">
                <a:latin typeface="+mj-lt"/>
                <a:cs typeface="Times New Roman" panose="02020603050405020304" pitchFamily="18" charset="0"/>
              </a:rPr>
              <a:t>Seek </a:t>
            </a:r>
            <a:r>
              <a:rPr lang="en-US" sz="1800" b="1" dirty="0">
                <a:solidFill>
                  <a:srgbClr val="00A4E4"/>
                </a:solidFill>
                <a:latin typeface="+mj-lt"/>
                <a:cs typeface="Times New Roman" panose="02020603050405020304" pitchFamily="18" charset="0"/>
              </a:rPr>
              <a:t>shortcuts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 in the </a:t>
            </a:r>
            <a:r>
              <a:rPr lang="en-US" altLang="zh-CN" sz="1800" dirty="0">
                <a:latin typeface="+mj-lt"/>
                <a:cs typeface="Times New Roman" panose="02020603050405020304" pitchFamily="18" charset="0"/>
              </a:rPr>
              <a:t>labyrinth</a:t>
            </a:r>
          </a:p>
          <a:p>
            <a:pPr lvl="1"/>
            <a:r>
              <a:rPr lang="en-US" sz="1800" dirty="0">
                <a:latin typeface="+mj-lt"/>
                <a:cs typeface="Times New Roman" panose="02020603050405020304" pitchFamily="18" charset="0"/>
              </a:rPr>
              <a:t>Handle </a:t>
            </a:r>
            <a:r>
              <a:rPr lang="en-US" sz="1800" b="1" dirty="0">
                <a:solidFill>
                  <a:srgbClr val="00A4E4"/>
                </a:solidFill>
                <a:latin typeface="+mj-lt"/>
                <a:cs typeface="Times New Roman" panose="02020603050405020304" pitchFamily="18" charset="0"/>
              </a:rPr>
              <a:t>emerging topics 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in practical scenarios</a:t>
            </a:r>
          </a:p>
          <a:p>
            <a:pPr lvl="1"/>
            <a:endParaRPr lang="en-US" sz="1800" dirty="0">
              <a:latin typeface="+mj-lt"/>
              <a:cs typeface="Times New Roman" panose="02020603050405020304" pitchFamily="18" charset="0"/>
            </a:endParaRPr>
          </a:p>
          <a:p>
            <a:pPr lvl="1"/>
            <a:endParaRPr lang="en-US" sz="1800" dirty="0">
              <a:latin typeface="+mj-lt"/>
              <a:cs typeface="Times New Roman" panose="02020603050405020304" pitchFamily="18" charset="0"/>
            </a:endParaRPr>
          </a:p>
          <a:p>
            <a:pPr lvl="1"/>
            <a:endParaRPr lang="en-US" sz="1800" dirty="0">
              <a:latin typeface="+mj-lt"/>
              <a:cs typeface="Times New Roman" panose="02020603050405020304" pitchFamily="18" charset="0"/>
            </a:endParaRPr>
          </a:p>
          <a:p>
            <a:pPr lvl="2"/>
            <a:endParaRPr lang="en-US" sz="1600" dirty="0">
              <a:latin typeface="+mj-lt"/>
              <a:cs typeface="Times New Roman" panose="02020603050405020304" pitchFamily="18" charset="0"/>
            </a:endParaRPr>
          </a:p>
          <a:p>
            <a:endParaRPr lang="en-US" sz="2400" dirty="0">
              <a:latin typeface="+mj-lt"/>
              <a:cs typeface="Times New Roman" panose="02020603050405020304" pitchFamily="18" charset="0"/>
            </a:endParaRPr>
          </a:p>
          <a:p>
            <a:endParaRPr lang="en-US" sz="24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85C4F230-D55C-9B20-1E8C-8C5E0365B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396" y="4035175"/>
            <a:ext cx="4505336" cy="252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418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1351E-94CE-441B-7651-89F84D54C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BAE22-1514-F20C-3BBA-BA4B0F19D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Identify and Trim </a:t>
            </a:r>
            <a:r>
              <a:rPr lang="en-US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</a:t>
            </a:r>
            <a:r>
              <a:rPr lang="en-US" sz="28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etrimental </a:t>
            </a:r>
            <a:r>
              <a:rPr lang="en-US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8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amples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   </a:t>
            </a:r>
            <a:r>
              <a:rPr lang="en-US" sz="20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What Data Benefit My Classifier? - ICLR’24</a:t>
            </a:r>
          </a:p>
          <a:p>
            <a:pPr marL="457200" lvl="1" indent="0">
              <a:buNone/>
            </a:pPr>
            <a:endParaRPr lang="en-US" sz="2000" i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en-US" sz="28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Achieve Pareto Improvements When Considering </a:t>
            </a:r>
            <a:r>
              <a:rPr lang="en-US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</a:t>
            </a:r>
            <a:r>
              <a:rPr lang="en-US" sz="28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wo </a:t>
            </a:r>
            <a:r>
              <a:rPr lang="en-US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G</a:t>
            </a:r>
            <a:r>
              <a:rPr lang="en-US" sz="28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oals </a:t>
            </a:r>
          </a:p>
          <a:p>
            <a:pPr marL="0" indent="0">
              <a:buNone/>
            </a:pPr>
            <a:r>
              <a:rPr lang="en-US" sz="20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      Achieving Fairness at No Utility Cost via Data Reweighing with Influence - ICML’22</a:t>
            </a:r>
          </a:p>
          <a:p>
            <a:pPr marL="0" indent="0">
              <a:buNone/>
            </a:pPr>
            <a:r>
              <a:rPr lang="en-US" sz="2000" i="1" dirty="0"/>
              <a:t>       </a:t>
            </a:r>
          </a:p>
          <a:p>
            <a:r>
              <a:rPr lang="en-US" dirty="0"/>
              <a:t> </a:t>
            </a:r>
            <a:r>
              <a:rPr lang="en-US" i="1" dirty="0"/>
              <a:t>Measuring the Influence of Graph Element</a:t>
            </a:r>
          </a:p>
          <a:p>
            <a:pPr marL="0" indent="0">
              <a:buNone/>
            </a:pPr>
            <a:r>
              <a:rPr lang="en-US" sz="2800" i="1" dirty="0"/>
              <a:t>     </a:t>
            </a:r>
            <a:r>
              <a:rPr lang="en-US" sz="2000" i="1" dirty="0"/>
              <a:t>Characterizing the Influence of Graph Elements - </a:t>
            </a:r>
            <a:r>
              <a:rPr lang="en-US" sz="2000" i="1" dirty="0">
                <a:solidFill>
                  <a:srgbClr val="00B0F0"/>
                </a:solidFill>
              </a:rPr>
              <a:t>ICLR’23</a:t>
            </a:r>
            <a:endParaRPr lang="en-US" sz="2800" i="1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i="1" dirty="0"/>
          </a:p>
          <a:p>
            <a:r>
              <a:rPr lang="en-US" sz="28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O</a:t>
            </a:r>
            <a:r>
              <a:rPr lang="en-US" altLang="zh-CN" sz="28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ther Topics</a:t>
            </a:r>
            <a:endParaRPr lang="en-US" sz="2800" i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en-US" i="1" dirty="0"/>
          </a:p>
          <a:p>
            <a:pPr marL="457200" lvl="1" indent="0">
              <a:buNone/>
            </a:pPr>
            <a:endParaRPr lang="en-US" sz="2000" i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871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BBB8B-863D-360D-5471-A425277A5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the Influence of Graph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BB217-D5FD-3A5F-F009-EE4F554DE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focus on the semi-supervised node-classification scenario.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Without model retraining, how can we estimate the changes of parameters in GNNs when the graph used for learning is perturbed by edge-or node-removals?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4748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03741-06AA-0494-81B0-D866CC9CC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B05F6-6830-18A3-20A9-7D3EF643F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66538F-F55E-1220-98D6-C82C34BCA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5" y="1648140"/>
            <a:ext cx="828675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55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AF724-E227-4F12-6842-BD9C1A883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DCF5D-9A47-146A-828F-AE38C2EB7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Eliminating edges with negative influence values.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5C3B7C-8D6B-7A38-1B60-2CC3ED4F7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9108" y="2580265"/>
            <a:ext cx="4313784" cy="226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1186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AF724-E227-4F12-6842-BD9C1A883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DCF5D-9A47-146A-828F-AE38C2EB7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7460"/>
            <a:ext cx="10905162" cy="4929503"/>
          </a:xfrm>
        </p:spPr>
        <p:txBody>
          <a:bodyPr/>
          <a:lstStyle/>
          <a:p>
            <a:r>
              <a:rPr lang="en-US" dirty="0"/>
              <a:t>Study of edges with a positive influence on both validation and test 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FABF82-B756-C2B2-48C5-81C666011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1977691"/>
            <a:ext cx="818197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1448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AF724-E227-4F12-6842-BD9C1A883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DCF5D-9A47-146A-828F-AE38C2EB7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Grey-box attacks to GCN via edge removals.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Performance of node removing attack.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D3DE6B-EC87-A821-025F-1CC4F14AE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655" y="4292867"/>
            <a:ext cx="8938209" cy="1679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1790A3-61C4-40EC-2982-A870A7A4D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655" y="1743218"/>
            <a:ext cx="8394383" cy="190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670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636E9-9EB5-2123-D3B8-432E5ED9C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D1031-1E74-5098-8F96-876F11A94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7460"/>
            <a:ext cx="11069548" cy="4929503"/>
          </a:xfrm>
        </p:spPr>
        <p:txBody>
          <a:bodyPr/>
          <a:lstStyle/>
          <a:p>
            <a:endParaRPr lang="en-US" dirty="0"/>
          </a:p>
          <a:p>
            <a:pPr>
              <a:spcAft>
                <a:spcPts val="2400"/>
              </a:spcAft>
            </a:pPr>
            <a:r>
              <a:rPr lang="en-US" dirty="0"/>
              <a:t>Extend influence function measuring </a:t>
            </a:r>
            <a:r>
              <a:rPr lang="en-US" dirty="0">
                <a:solidFill>
                  <a:srgbClr val="C00000"/>
                </a:solidFill>
              </a:rPr>
              <a:t>from tabular data to graph elements</a:t>
            </a:r>
            <a:endParaRPr lang="en-US" dirty="0"/>
          </a:p>
          <a:p>
            <a:pPr>
              <a:spcAft>
                <a:spcPts val="2400"/>
              </a:spcAft>
            </a:pPr>
            <a:endParaRPr lang="en-US" dirty="0"/>
          </a:p>
          <a:p>
            <a:pPr>
              <a:spcAft>
                <a:spcPts val="2400"/>
              </a:spcAft>
            </a:pPr>
            <a:r>
              <a:rPr lang="en-US" dirty="0"/>
              <a:t>Identify </a:t>
            </a:r>
            <a:r>
              <a:rPr lang="en-US" dirty="0">
                <a:solidFill>
                  <a:srgbClr val="C00000"/>
                </a:solidFill>
              </a:rPr>
              <a:t>positive or negative </a:t>
            </a:r>
            <a:r>
              <a:rPr lang="en-US" dirty="0"/>
              <a:t>edges or nodes.</a:t>
            </a:r>
          </a:p>
        </p:txBody>
      </p:sp>
    </p:spTree>
    <p:extLst>
      <p:ext uri="{BB962C8B-B14F-4D97-AF65-F5344CB8AC3E}">
        <p14:creationId xmlns:p14="http://schemas.microsoft.com/office/powerpoint/2010/main" val="34607013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1351E-94CE-441B-7651-89F84D54C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BAE22-1514-F20C-3BBA-BA4B0F19D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Identify and Trim </a:t>
            </a:r>
            <a:r>
              <a:rPr lang="en-US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D</a:t>
            </a:r>
            <a:r>
              <a:rPr lang="en-US" sz="2800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etrimental </a:t>
            </a:r>
            <a:r>
              <a:rPr lang="en-US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</a:t>
            </a:r>
            <a:r>
              <a:rPr lang="en-US" sz="2800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amples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2000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What Data Benefit My Classifier? - ICLR’24</a:t>
            </a:r>
          </a:p>
          <a:p>
            <a:pPr marL="457200" lvl="1" indent="0">
              <a:buNone/>
            </a:pPr>
            <a:endParaRPr lang="en-US" sz="2000" i="1" dirty="0"/>
          </a:p>
          <a:p>
            <a:r>
              <a:rPr lang="en-US" sz="28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Achieve Pareto Improvements When Considering </a:t>
            </a:r>
            <a:r>
              <a:rPr lang="en-US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</a:t>
            </a:r>
            <a:r>
              <a:rPr lang="en-US" sz="28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wo </a:t>
            </a:r>
            <a:r>
              <a:rPr lang="en-US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G</a:t>
            </a:r>
            <a:r>
              <a:rPr lang="en-US" sz="28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oals </a:t>
            </a:r>
          </a:p>
          <a:p>
            <a:pPr marL="0" indent="0">
              <a:buNone/>
            </a:pPr>
            <a:r>
              <a:rPr lang="en-US" sz="20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      Achieving Fairness at No Utility Cost via Data Reweighing with Influence - ICML’22</a:t>
            </a:r>
          </a:p>
          <a:p>
            <a:pPr marL="0" indent="0">
              <a:buNone/>
            </a:pPr>
            <a:r>
              <a:rPr lang="en-US" sz="20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      </a:t>
            </a:r>
          </a:p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Measuring the Influence of Graph Element</a:t>
            </a:r>
          </a:p>
          <a:p>
            <a:pPr marL="0" indent="0">
              <a:buNone/>
            </a:pPr>
            <a:r>
              <a:rPr lang="en-US" sz="2800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    </a:t>
            </a:r>
            <a:r>
              <a:rPr lang="en-US" sz="2000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Characterizing the Influence of Graph Elements - ICLR’23</a:t>
            </a:r>
            <a:endParaRPr lang="en-US" sz="2800" i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endParaRPr lang="en-US" i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en-US" i="1" dirty="0"/>
              <a:t>O</a:t>
            </a:r>
            <a:r>
              <a:rPr lang="en-US" altLang="zh-CN" i="1" dirty="0"/>
              <a:t>ther Topics</a:t>
            </a:r>
            <a:endParaRPr lang="en-US" i="1" dirty="0"/>
          </a:p>
          <a:p>
            <a:endParaRPr lang="en-US" i="1" dirty="0"/>
          </a:p>
          <a:p>
            <a:pPr marL="457200" lvl="1" indent="0">
              <a:buNone/>
            </a:pPr>
            <a:endParaRPr lang="en-US" sz="2000" i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3949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F7E1C-F29F-1CE2-B1E5-BA217A722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E8C3D-0BC8-E93D-FC77-6E8B88E20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Applied scenarios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0545A7-DF00-DA73-7A02-3C67AC7EC92F}"/>
              </a:ext>
            </a:extLst>
          </p:cNvPr>
          <p:cNvSpPr txBox="1"/>
          <p:nvPr/>
        </p:nvSpPr>
        <p:spPr>
          <a:xfrm>
            <a:off x="4649913" y="1905506"/>
            <a:ext cx="766880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LLM fine-tune (</a:t>
            </a:r>
            <a:r>
              <a:rPr lang="en-US" sz="2400" i="1" dirty="0">
                <a:solidFill>
                  <a:srgbClr val="00B0F0"/>
                </a:solidFill>
              </a:rPr>
              <a:t>under submission</a:t>
            </a:r>
            <a:r>
              <a:rPr lang="en-US" sz="2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Noisy label correction (</a:t>
            </a:r>
            <a:r>
              <a:rPr lang="en-US" sz="2400" i="1" dirty="0">
                <a:solidFill>
                  <a:srgbClr val="00B0F0"/>
                </a:solidFill>
              </a:rPr>
              <a:t>under submission</a:t>
            </a:r>
            <a:r>
              <a:rPr lang="en-US" sz="2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</a:t>
            </a:r>
            <a:r>
              <a:rPr lang="en-US" altLang="zh-CN" sz="2400" dirty="0"/>
              <a:t>nfluential sample identification (</a:t>
            </a:r>
            <a:r>
              <a:rPr lang="en-US" sz="2400" i="1" dirty="0">
                <a:solidFill>
                  <a:srgbClr val="00B0F0"/>
                </a:solidFill>
              </a:rPr>
              <a:t>under submission</a:t>
            </a:r>
            <a:r>
              <a:rPr lang="en-US" sz="2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Data price (</a:t>
            </a:r>
            <a:r>
              <a:rPr lang="en-US" sz="2400" i="1" dirty="0">
                <a:solidFill>
                  <a:srgbClr val="00B0F0"/>
                </a:solidFill>
              </a:rPr>
              <a:t>under submission</a:t>
            </a:r>
            <a:r>
              <a:rPr lang="en-US" sz="24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57476B-3745-0AAD-C5FF-6DF310E084D4}"/>
              </a:ext>
            </a:extLst>
          </p:cNvPr>
          <p:cNvSpPr txBox="1"/>
          <p:nvPr/>
        </p:nvSpPr>
        <p:spPr>
          <a:xfrm>
            <a:off x="603607" y="1905506"/>
            <a:ext cx="615935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Data trimming (</a:t>
            </a:r>
            <a:r>
              <a:rPr lang="en-US" sz="2400" i="1" dirty="0">
                <a:solidFill>
                  <a:srgbClr val="C00000"/>
                </a:solidFill>
              </a:rPr>
              <a:t>done</a:t>
            </a:r>
            <a:r>
              <a:rPr lang="en-US" sz="2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Data reweighing (</a:t>
            </a:r>
            <a:r>
              <a:rPr lang="en-US" sz="2400" i="1" dirty="0">
                <a:solidFill>
                  <a:srgbClr val="C00000"/>
                </a:solidFill>
              </a:rPr>
              <a:t>done</a:t>
            </a:r>
            <a:r>
              <a:rPr lang="en-US" sz="2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Active learning (</a:t>
            </a:r>
            <a:r>
              <a:rPr lang="en-US" sz="2400" i="1" dirty="0">
                <a:solidFill>
                  <a:srgbClr val="C00000"/>
                </a:solidFill>
              </a:rPr>
              <a:t>done</a:t>
            </a:r>
            <a:r>
              <a:rPr lang="en-US" sz="2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Poisoning attack (</a:t>
            </a:r>
            <a:r>
              <a:rPr lang="en-US" sz="2400" i="1" dirty="0">
                <a:solidFill>
                  <a:srgbClr val="C00000"/>
                </a:solidFill>
              </a:rPr>
              <a:t>done</a:t>
            </a:r>
            <a:r>
              <a:rPr lang="en-US" sz="2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Distribution shift (</a:t>
            </a:r>
            <a:r>
              <a:rPr lang="en-US" sz="2400" i="1" dirty="0">
                <a:solidFill>
                  <a:srgbClr val="C00000"/>
                </a:solidFill>
              </a:rPr>
              <a:t>done</a:t>
            </a:r>
            <a:r>
              <a:rPr lang="en-US" sz="2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B4CB95-31CF-FECE-B679-C8112F4D74EC}"/>
              </a:ext>
            </a:extLst>
          </p:cNvPr>
          <p:cNvSpPr txBox="1"/>
          <p:nvPr/>
        </p:nvSpPr>
        <p:spPr>
          <a:xfrm>
            <a:off x="2341771" y="4133212"/>
            <a:ext cx="831415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Data augmentation (</a:t>
            </a:r>
            <a:r>
              <a:rPr lang="en-US" sz="24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ongoing</a:t>
            </a:r>
            <a:r>
              <a:rPr lang="en-US" sz="2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</a:t>
            </a:r>
            <a:r>
              <a:rPr lang="en-US" altLang="zh-CN" sz="2400" dirty="0"/>
              <a:t>ata-model cooperative learning </a:t>
            </a:r>
            <a:r>
              <a:rPr lang="en-US" sz="2400" dirty="0"/>
              <a:t>(</a:t>
            </a:r>
            <a:r>
              <a:rPr lang="en-US" sz="24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ongoing</a:t>
            </a:r>
            <a:r>
              <a:rPr lang="en-US" sz="2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Data-centric for semi-supervised learning (</a:t>
            </a:r>
            <a:r>
              <a:rPr lang="en-US" sz="24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ongoing</a:t>
            </a:r>
            <a:r>
              <a:rPr lang="en-US" sz="2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Model performance ceiling detection (</a:t>
            </a:r>
            <a:r>
              <a:rPr lang="en-US" sz="24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ongoing</a:t>
            </a:r>
            <a:r>
              <a:rPr lang="en-US" sz="2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Data efficiency (</a:t>
            </a:r>
            <a:r>
              <a:rPr lang="en-US" sz="24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ongoing</a:t>
            </a:r>
            <a:r>
              <a:rPr lang="en-US" sz="2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Algorithmic recourse (</a:t>
            </a:r>
            <a:r>
              <a:rPr lang="en-US" sz="2400" i="1" dirty="0">
                <a:solidFill>
                  <a:schemeClr val="accent6">
                    <a:lumMod val="75000"/>
                  </a:schemeClr>
                </a:solidFill>
              </a:rPr>
              <a:t>future work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49480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E361F-13A0-DDC0-7A9D-47235CAD1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3BBB0-EF04-6633-C202-9E9B2DE9C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Influence function is not omnipotent.</a:t>
            </a:r>
          </a:p>
          <a:p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i="1" dirty="0">
                <a:solidFill>
                  <a:srgbClr val="C00000"/>
                </a:solidFill>
              </a:rPr>
              <a:t>strong convexity assumption </a:t>
            </a:r>
            <a:r>
              <a:rPr lang="en-US" sz="2400" dirty="0"/>
              <a:t>on the model and the computational cost associated with calculating the </a:t>
            </a:r>
            <a:r>
              <a:rPr lang="en-US" sz="2400" i="1" dirty="0">
                <a:solidFill>
                  <a:srgbClr val="C00000"/>
                </a:solidFill>
              </a:rPr>
              <a:t>inverse of the Hessian matrix </a:t>
            </a:r>
            <a:r>
              <a:rPr lang="en-US" sz="2400" dirty="0"/>
              <a:t>pose constraints, particularly when analyzing large deep models.</a:t>
            </a:r>
          </a:p>
          <a:p>
            <a:endParaRPr lang="en-US" sz="2400" dirty="0"/>
          </a:p>
          <a:p>
            <a:r>
              <a:rPr lang="en-US" sz="2400" dirty="0"/>
              <a:t>A surrogate convex model with deep embeddings is an alternative solution.</a:t>
            </a:r>
          </a:p>
          <a:p>
            <a:endParaRPr lang="en-US" sz="2400" dirty="0"/>
          </a:p>
          <a:p>
            <a:r>
              <a:rPr lang="en-US" sz="2400" dirty="0"/>
              <a:t>Fortunately, our ongoing several works tackle the above challenges via equivalence transformation. </a:t>
            </a:r>
            <a:r>
              <a:rPr lang="en-US" sz="2400" dirty="0">
                <a:solidFill>
                  <a:srgbClr val="00B0F0"/>
                </a:solidFill>
              </a:rPr>
              <a:t>Coming soon~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1782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D0498-374C-D6B8-8F01-5E0888487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altLang="zh-CN" dirty="0"/>
              <a:t>oday’s Topic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39B48-40E2-9AC2-4868-2920C6F04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CD0E0AE-A9FD-6194-30A9-D3E828A96815}"/>
              </a:ext>
            </a:extLst>
          </p:cNvPr>
          <p:cNvSpPr txBox="1">
            <a:spLocks/>
          </p:cNvSpPr>
          <p:nvPr/>
        </p:nvSpPr>
        <p:spPr>
          <a:xfrm>
            <a:off x="1683798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>
                <a:solidFill>
                  <a:srgbClr val="C00000"/>
                </a:solidFill>
              </a:rPr>
              <a:t>Goal-Oriented Data-Centric Learning</a:t>
            </a:r>
            <a:endParaRPr lang="en-US" sz="4800" b="1" i="1" dirty="0"/>
          </a:p>
        </p:txBody>
      </p:sp>
    </p:spTree>
    <p:extLst>
      <p:ext uri="{BB962C8B-B14F-4D97-AF65-F5344CB8AC3E}">
        <p14:creationId xmlns:p14="http://schemas.microsoft.com/office/powerpoint/2010/main" val="15742582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A5B84-CC1A-1D2F-AA83-36C914B93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altLang="zh-CN" dirty="0"/>
              <a:t>apers Under Submission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C019D-E1CD-0F9E-C0F2-382D7922D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Lucida Grande"/>
              </a:rPr>
              <a:t>Better Naive Than Wrong: Revisit, Extend, and Enhance Hessian-Free Influence Functions</a:t>
            </a: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Lucida Grande"/>
              </a:rPr>
              <a:t>Ziao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Grande"/>
              </a:rPr>
              <a:t> Yang, Han Yue, Jian Chen, Hongfu Liu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Lucida Grande"/>
            </a:endParaRPr>
          </a:p>
          <a:p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Lucida Grande"/>
              </a:rPr>
              <a:t>Motivation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Lucida Grande"/>
              </a:rPr>
              <a:t>: High-Costly of the inverse of Hessian Matrix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6F648E-6E6F-2BB9-64AD-700D90A87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821" y="3707839"/>
            <a:ext cx="6972626" cy="9810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E5349C-B0FF-7B04-168B-CF2D545A4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6067" y="3429000"/>
            <a:ext cx="1952625" cy="244792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73FE8-94F8-DDE2-BC17-452223A1EA9E}"/>
              </a:ext>
            </a:extLst>
          </p:cNvPr>
          <p:cNvCxnSpPr/>
          <p:nvPr/>
        </p:nvCxnSpPr>
        <p:spPr>
          <a:xfrm>
            <a:off x="6223518" y="3687997"/>
            <a:ext cx="569168" cy="7104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677F27-F642-25B7-5FB9-8AB14BCD6742}"/>
              </a:ext>
            </a:extLst>
          </p:cNvPr>
          <p:cNvCxnSpPr>
            <a:cxnSpLocks/>
          </p:cNvCxnSpPr>
          <p:nvPr/>
        </p:nvCxnSpPr>
        <p:spPr>
          <a:xfrm flipH="1">
            <a:off x="6223518" y="3663785"/>
            <a:ext cx="547860" cy="7589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31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EE946-5BF3-3A76-5D13-204A6F787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altLang="zh-CN" dirty="0"/>
              <a:t>apers Under Submission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40B7A-EE7F-C34B-C471-B27EEA729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Outlier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Lucida Grande"/>
              </a:rPr>
              <a:t>Gradient Analysis: Efficiently Improving Deep Learning Model Performance via Hessian-Free Influence Functions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ucida Grande"/>
              </a:rPr>
              <a:t>Anshuman Chhabra, Bo Li, Jian Chen, Prasant Mohapatra, Hongfu Liu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Lucida Grande"/>
            </a:endParaRPr>
          </a:p>
          <a:p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Lucida Grande"/>
              </a:rPr>
              <a:t>Motivation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Lucida Grande"/>
              </a:rPr>
              <a:t>: High-Costly of the inverse of Hessian Matrix and Convex Assumption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017EFD-D963-C466-EA5F-1556983B7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683" y="3929573"/>
            <a:ext cx="6972626" cy="9810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BC615A-47B2-0F1F-4291-3A28EDE2F625}"/>
              </a:ext>
            </a:extLst>
          </p:cNvPr>
          <p:cNvSpPr/>
          <p:nvPr/>
        </p:nvSpPr>
        <p:spPr>
          <a:xfrm>
            <a:off x="4474345" y="3929573"/>
            <a:ext cx="3426056" cy="981073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4FA7B6-163C-3270-F6CA-EAFF4739D932}"/>
              </a:ext>
            </a:extLst>
          </p:cNvPr>
          <p:cNvSpPr txBox="1"/>
          <p:nvPr/>
        </p:nvSpPr>
        <p:spPr>
          <a:xfrm>
            <a:off x="9436963" y="3319403"/>
            <a:ext cx="1020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Constant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A492D7-9AAD-E359-A52A-CBD4465E7079}"/>
              </a:ext>
            </a:extLst>
          </p:cNvPr>
          <p:cNvCxnSpPr/>
          <p:nvPr/>
        </p:nvCxnSpPr>
        <p:spPr>
          <a:xfrm flipV="1">
            <a:off x="8078679" y="3512368"/>
            <a:ext cx="1358284" cy="253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Down 8">
            <a:extLst>
              <a:ext uri="{FF2B5EF4-FFF2-40B4-BE49-F238E27FC236}">
                <a16:creationId xmlns:a16="http://schemas.microsoft.com/office/drawing/2014/main" id="{8438EDCC-9891-35B2-AFEE-6F2B5EA30638}"/>
              </a:ext>
            </a:extLst>
          </p:cNvPr>
          <p:cNvSpPr/>
          <p:nvPr/>
        </p:nvSpPr>
        <p:spPr>
          <a:xfrm>
            <a:off x="6212996" y="5225758"/>
            <a:ext cx="668784" cy="34622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BD380E-0CA5-06BF-F43F-7ACF014AD65B}"/>
              </a:ext>
            </a:extLst>
          </p:cNvPr>
          <p:cNvSpPr txBox="1"/>
          <p:nvPr/>
        </p:nvSpPr>
        <p:spPr>
          <a:xfrm>
            <a:off x="7056006" y="5151484"/>
            <a:ext cx="264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Concept-level E</a:t>
            </a:r>
            <a:r>
              <a:rPr lang="en-US" sz="1800" dirty="0"/>
              <a:t>quivalence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0884255-6781-E99E-8114-8AD3E2A0AC8D}"/>
              </a:ext>
            </a:extLst>
          </p:cNvPr>
          <p:cNvSpPr/>
          <p:nvPr/>
        </p:nvSpPr>
        <p:spPr>
          <a:xfrm>
            <a:off x="5189104" y="5853684"/>
            <a:ext cx="2716567" cy="6834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Outlier Gradient Analysis</a:t>
            </a:r>
          </a:p>
        </p:txBody>
      </p:sp>
    </p:spTree>
    <p:extLst>
      <p:ext uri="{BB962C8B-B14F-4D97-AF65-F5344CB8AC3E}">
        <p14:creationId xmlns:p14="http://schemas.microsoft.com/office/powerpoint/2010/main" val="19309904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F91AC-4757-1D98-D025-FA93E198E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altLang="zh-CN" dirty="0"/>
              <a:t>apers Under Submission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7CFE1-D9C2-CF94-DA98-7FF77BE73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7460"/>
            <a:ext cx="5002763" cy="4929503"/>
          </a:xfrm>
        </p:spPr>
        <p:txBody>
          <a:bodyPr>
            <a:normAutofit/>
          </a:bodyPr>
          <a:lstStyle/>
          <a:p>
            <a:r>
              <a:rPr lang="en-US" sz="1800" dirty="0"/>
              <a:t>Autonomous Salutary Labeling with Zero Human Annotation</a:t>
            </a:r>
          </a:p>
          <a:p>
            <a:r>
              <a:rPr lang="en-US" sz="1400" dirty="0" err="1"/>
              <a:t>Wenxiao</a:t>
            </a:r>
            <a:r>
              <a:rPr lang="en-US" sz="1400" dirty="0"/>
              <a:t> Xiao, Hongfu Liu</a:t>
            </a:r>
          </a:p>
          <a:p>
            <a:endParaRPr lang="en-US" sz="1800" dirty="0"/>
          </a:p>
          <a:p>
            <a:r>
              <a:rPr lang="en-US" sz="1800" dirty="0"/>
              <a:t>Motivation: Active learning usually employs the indirect measurements for sample selection; Annotation needs costly labors.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047A71-06F3-12D5-B03B-410B04F7B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039" y="1274988"/>
            <a:ext cx="4766493" cy="4901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06EF0E-57D6-95E5-A9D1-F13E18DEB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183" y="3866461"/>
            <a:ext cx="4328193" cy="60899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0867E1-D6A4-FF55-A897-AFD3BB3EAB8F}"/>
              </a:ext>
            </a:extLst>
          </p:cNvPr>
          <p:cNvSpPr/>
          <p:nvPr/>
        </p:nvSpPr>
        <p:spPr>
          <a:xfrm>
            <a:off x="5055653" y="3945944"/>
            <a:ext cx="315338" cy="315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D1AFCE-B29D-694E-0F5C-32807F6790B7}"/>
              </a:ext>
            </a:extLst>
          </p:cNvPr>
          <p:cNvSpPr txBox="1"/>
          <p:nvPr/>
        </p:nvSpPr>
        <p:spPr>
          <a:xfrm>
            <a:off x="4142612" y="4687210"/>
            <a:ext cx="1826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ground truth label to salutary label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7F2769-081A-A855-7A90-D2A6513AE8B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5055653" y="4340765"/>
            <a:ext cx="146272" cy="3464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0746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2CC8F-C882-F2FC-956F-222F6F1E9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3E166E-41A9-5D3D-0345-A189052F0A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053"/>
          <a:stretch/>
        </p:blipFill>
        <p:spPr>
          <a:xfrm>
            <a:off x="732879" y="1292736"/>
            <a:ext cx="3328295" cy="239839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50FBA92-E1B4-7520-9709-9F4A001C0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824" y="1101900"/>
            <a:ext cx="2096352" cy="268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0CC72C-F1EC-3BC8-832C-CD217BDFA61D}"/>
              </a:ext>
            </a:extLst>
          </p:cNvPr>
          <p:cNvSpPr txBox="1"/>
          <p:nvPr/>
        </p:nvSpPr>
        <p:spPr>
          <a:xfrm>
            <a:off x="1670769" y="3669073"/>
            <a:ext cx="1452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Peizhao</a:t>
            </a:r>
            <a:r>
              <a:rPr lang="en-US" sz="2400" b="1" dirty="0"/>
              <a:t> Li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0235B8-69D7-2B38-4BF6-BC4529BF7682}"/>
              </a:ext>
            </a:extLst>
          </p:cNvPr>
          <p:cNvSpPr txBox="1"/>
          <p:nvPr/>
        </p:nvSpPr>
        <p:spPr>
          <a:xfrm>
            <a:off x="4712608" y="3868195"/>
            <a:ext cx="2766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Anshuman Chhabra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39F536-17D4-4AC1-CA06-6941A5925AC2}"/>
              </a:ext>
            </a:extLst>
          </p:cNvPr>
          <p:cNvSpPr txBox="1"/>
          <p:nvPr/>
        </p:nvSpPr>
        <p:spPr>
          <a:xfrm>
            <a:off x="9204663" y="3838940"/>
            <a:ext cx="187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Zizhang</a:t>
            </a:r>
            <a:r>
              <a:rPr lang="en-US" sz="2400" b="1" dirty="0"/>
              <a:t> Chen</a:t>
            </a:r>
          </a:p>
        </p:txBody>
      </p:sp>
      <p:pic>
        <p:nvPicPr>
          <p:cNvPr id="3076" name="Picture 4" descr="Zizhang Chen - Research Aide - Argonne National Laboratory | LinkedIn">
            <a:extLst>
              <a:ext uri="{FF2B5EF4-FFF2-40B4-BE49-F238E27FC236}">
                <a16:creationId xmlns:a16="http://schemas.microsoft.com/office/drawing/2014/main" id="{2D849B34-66A3-2FE6-473E-AB4E6C5EE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362" y="1234337"/>
            <a:ext cx="2422438" cy="242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urrent PhD Students | PhD Program | Michtom School of Computer Science |  Brandeis University">
            <a:extLst>
              <a:ext uri="{FF2B5EF4-FFF2-40B4-BE49-F238E27FC236}">
                <a16:creationId xmlns:a16="http://schemas.microsoft.com/office/drawing/2014/main" id="{328D662F-9715-B864-AA26-CC1C296E3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754" y="4383314"/>
            <a:ext cx="1862544" cy="1862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842E53-D8BF-2037-5152-5D8DE122AD0F}"/>
              </a:ext>
            </a:extLst>
          </p:cNvPr>
          <p:cNvSpPr txBox="1"/>
          <p:nvPr/>
        </p:nvSpPr>
        <p:spPr>
          <a:xfrm>
            <a:off x="1670769" y="6287436"/>
            <a:ext cx="1230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Han Yue</a:t>
            </a:r>
          </a:p>
        </p:txBody>
      </p:sp>
      <p:pic>
        <p:nvPicPr>
          <p:cNvPr id="1028" name="Picture 4" descr="Current PhD Students | PhD Program | Michtom School of Computer Science |  Brandeis University">
            <a:extLst>
              <a:ext uri="{FF2B5EF4-FFF2-40B4-BE49-F238E27FC236}">
                <a16:creationId xmlns:a16="http://schemas.microsoft.com/office/drawing/2014/main" id="{72116BCD-5588-8CD1-569F-FC8F50E98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9829" y="4300605"/>
            <a:ext cx="2105501" cy="210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6C886B-BF26-F23C-44DB-E1C70D30848F}"/>
              </a:ext>
            </a:extLst>
          </p:cNvPr>
          <p:cNvSpPr txBox="1"/>
          <p:nvPr/>
        </p:nvSpPr>
        <p:spPr>
          <a:xfrm>
            <a:off x="9541437" y="6396335"/>
            <a:ext cx="1396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Ziao</a:t>
            </a:r>
            <a:r>
              <a:rPr lang="en-US" sz="2400" b="1" dirty="0"/>
              <a:t> Yang</a:t>
            </a:r>
          </a:p>
        </p:txBody>
      </p:sp>
      <p:pic>
        <p:nvPicPr>
          <p:cNvPr id="1030" name="Picture 6" descr="Wenxiao Xiao - Brandeis University - Waltham, Massachusetts, United States  | LinkedIn">
            <a:extLst>
              <a:ext uri="{FF2B5EF4-FFF2-40B4-BE49-F238E27FC236}">
                <a16:creationId xmlns:a16="http://schemas.microsoft.com/office/drawing/2014/main" id="{5FF8EFFA-96A1-DD5B-8303-A96613A69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23" y="432986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FEB77D-5B26-F3E2-8802-9568E2CA8DBE}"/>
              </a:ext>
            </a:extLst>
          </p:cNvPr>
          <p:cNvSpPr txBox="1"/>
          <p:nvPr/>
        </p:nvSpPr>
        <p:spPr>
          <a:xfrm>
            <a:off x="5173623" y="6410545"/>
            <a:ext cx="1935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Wenxiao</a:t>
            </a:r>
            <a:r>
              <a:rPr lang="en-US" sz="2400" b="1" dirty="0"/>
              <a:t> Xiao</a:t>
            </a:r>
          </a:p>
        </p:txBody>
      </p:sp>
    </p:spTree>
    <p:extLst>
      <p:ext uri="{BB962C8B-B14F-4D97-AF65-F5344CB8AC3E}">
        <p14:creationId xmlns:p14="http://schemas.microsoft.com/office/powerpoint/2010/main" val="1225973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1AAE29-7E5F-F168-AE75-2B09FAE3DA36}"/>
              </a:ext>
            </a:extLst>
          </p:cNvPr>
          <p:cNvSpPr txBox="1"/>
          <p:nvPr/>
        </p:nvSpPr>
        <p:spPr>
          <a:xfrm>
            <a:off x="3898900" y="2767280"/>
            <a:ext cx="4394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rgbClr val="C00000"/>
                </a:solidFill>
              </a:rPr>
              <a:t>Thanks</a:t>
            </a:r>
          </a:p>
          <a:p>
            <a:pPr algn="ctr"/>
            <a:r>
              <a:rPr lang="en-US" sz="4000" b="1" i="1" dirty="0">
                <a:solidFill>
                  <a:srgbClr val="C00000"/>
                </a:solidFill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5815902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A454-D197-D036-BCD4-4B91886D9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Research Interests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35860-88AB-AF1A-627A-726198DED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Seek </a:t>
            </a:r>
            <a:r>
              <a:rPr lang="en-US" sz="2800" b="1" dirty="0">
                <a:solidFill>
                  <a:srgbClr val="00A4E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shortcuts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labyrinth</a:t>
            </a:r>
          </a:p>
          <a:p>
            <a:pPr lvl="1"/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Transforming Complex Problems into K-means Solutions.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 IEEE Transactions on Pattern Analysis and Machine Intelligence (TPAMI-Survey), 2023.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1026" name="Picture 2" descr="软间隔SVM与核函数 - 知乎">
            <a:extLst>
              <a:ext uri="{FF2B5EF4-FFF2-40B4-BE49-F238E27FC236}">
                <a16:creationId xmlns:a16="http://schemas.microsoft.com/office/drawing/2014/main" id="{DBB14357-5B5E-5A00-A88A-5341210C9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809" y="2935445"/>
            <a:ext cx="7582381" cy="340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51209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7915" y="-34734"/>
            <a:ext cx="6199436" cy="744827"/>
          </a:xfrm>
          <a:prstGeom prst="rect">
            <a:avLst/>
          </a:prstGeom>
        </p:spPr>
        <p:txBody>
          <a:bodyPr vert="horz" wrap="square" lIns="0" tIns="158948" rIns="0" bIns="0" rtlCol="0" anchor="ctr">
            <a:spAutoFit/>
          </a:bodyPr>
          <a:lstStyle/>
          <a:p>
            <a:pPr marL="63399">
              <a:spcBef>
                <a:spcPts val="70"/>
              </a:spcBef>
            </a:pPr>
            <a:r>
              <a:rPr sz="4219" spc="-253" dirty="0"/>
              <a:t>Image</a:t>
            </a:r>
            <a:r>
              <a:rPr sz="4219" spc="-197" dirty="0"/>
              <a:t> </a:t>
            </a:r>
            <a:r>
              <a:rPr sz="4219" spc="-207" dirty="0"/>
              <a:t>and</a:t>
            </a:r>
            <a:r>
              <a:rPr sz="4219" spc="-200" dirty="0"/>
              <a:t> </a:t>
            </a:r>
            <a:r>
              <a:rPr sz="4219" spc="-134" dirty="0"/>
              <a:t>parameter</a:t>
            </a:r>
            <a:r>
              <a:rPr sz="4219" spc="-197" dirty="0"/>
              <a:t> </a:t>
            </a:r>
            <a:r>
              <a:rPr sz="4219" spc="-316" dirty="0"/>
              <a:t>space</a:t>
            </a:r>
            <a:endParaRPr sz="4219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4524" y="1866305"/>
            <a:ext cx="1589484" cy="29468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921228" y="2890521"/>
            <a:ext cx="3462040" cy="3422303"/>
            <a:chOff x="564946" y="4110961"/>
            <a:chExt cx="4923790" cy="486727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946" y="4110961"/>
              <a:ext cx="4923692" cy="48670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56200" y="6623523"/>
              <a:ext cx="241300" cy="2159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43200" y="4190999"/>
              <a:ext cx="228600" cy="3048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04814" y="4313416"/>
              <a:ext cx="4104640" cy="4104640"/>
            </a:xfrm>
            <a:custGeom>
              <a:avLst/>
              <a:gdLst/>
              <a:ahLst/>
              <a:cxnLst/>
              <a:rect l="l" t="t" r="r" b="b"/>
              <a:pathLst>
                <a:path w="4104640" h="4104640">
                  <a:moveTo>
                    <a:pt x="36722" y="3987215"/>
                  </a:moveTo>
                  <a:lnTo>
                    <a:pt x="29776" y="3991268"/>
                  </a:lnTo>
                  <a:lnTo>
                    <a:pt x="0" y="4104417"/>
                  </a:lnTo>
                  <a:lnTo>
                    <a:pt x="33873" y="4095503"/>
                  </a:lnTo>
                  <a:lnTo>
                    <a:pt x="26875" y="4095503"/>
                  </a:lnTo>
                  <a:lnTo>
                    <a:pt x="8914" y="4077543"/>
                  </a:lnTo>
                  <a:lnTo>
                    <a:pt x="42059" y="4044398"/>
                  </a:lnTo>
                  <a:lnTo>
                    <a:pt x="54340" y="3997732"/>
                  </a:lnTo>
                  <a:lnTo>
                    <a:pt x="50288" y="3990785"/>
                  </a:lnTo>
                  <a:lnTo>
                    <a:pt x="36722" y="3987215"/>
                  </a:lnTo>
                  <a:close/>
                </a:path>
                <a:path w="4104640" h="4104640">
                  <a:moveTo>
                    <a:pt x="42059" y="4044398"/>
                  </a:moveTo>
                  <a:lnTo>
                    <a:pt x="8914" y="4077543"/>
                  </a:lnTo>
                  <a:lnTo>
                    <a:pt x="26875" y="4095503"/>
                  </a:lnTo>
                  <a:lnTo>
                    <a:pt x="32551" y="4089827"/>
                  </a:lnTo>
                  <a:lnTo>
                    <a:pt x="30104" y="4089827"/>
                  </a:lnTo>
                  <a:lnTo>
                    <a:pt x="14590" y="4074313"/>
                  </a:lnTo>
                  <a:lnTo>
                    <a:pt x="35645" y="4068773"/>
                  </a:lnTo>
                  <a:lnTo>
                    <a:pt x="42059" y="4044398"/>
                  </a:lnTo>
                  <a:close/>
                </a:path>
                <a:path w="4104640" h="4104640">
                  <a:moveTo>
                    <a:pt x="106685" y="4050078"/>
                  </a:moveTo>
                  <a:lnTo>
                    <a:pt x="60020" y="4062358"/>
                  </a:lnTo>
                  <a:lnTo>
                    <a:pt x="26875" y="4095503"/>
                  </a:lnTo>
                  <a:lnTo>
                    <a:pt x="33873" y="4095503"/>
                  </a:lnTo>
                  <a:lnTo>
                    <a:pt x="113150" y="4074641"/>
                  </a:lnTo>
                  <a:lnTo>
                    <a:pt x="117201" y="4067695"/>
                  </a:lnTo>
                  <a:lnTo>
                    <a:pt x="113631" y="4054129"/>
                  </a:lnTo>
                  <a:lnTo>
                    <a:pt x="106685" y="4050078"/>
                  </a:lnTo>
                  <a:close/>
                </a:path>
                <a:path w="4104640" h="4104640">
                  <a:moveTo>
                    <a:pt x="35645" y="4068773"/>
                  </a:moveTo>
                  <a:lnTo>
                    <a:pt x="14590" y="4074313"/>
                  </a:lnTo>
                  <a:lnTo>
                    <a:pt x="30104" y="4089827"/>
                  </a:lnTo>
                  <a:lnTo>
                    <a:pt x="35645" y="4068773"/>
                  </a:lnTo>
                  <a:close/>
                </a:path>
                <a:path w="4104640" h="4104640">
                  <a:moveTo>
                    <a:pt x="60020" y="4062358"/>
                  </a:moveTo>
                  <a:lnTo>
                    <a:pt x="35645" y="4068773"/>
                  </a:lnTo>
                  <a:lnTo>
                    <a:pt x="30104" y="4089827"/>
                  </a:lnTo>
                  <a:lnTo>
                    <a:pt x="32551" y="4089827"/>
                  </a:lnTo>
                  <a:lnTo>
                    <a:pt x="60020" y="4062358"/>
                  </a:lnTo>
                  <a:close/>
                </a:path>
                <a:path w="4104640" h="4104640">
                  <a:moveTo>
                    <a:pt x="4068773" y="35644"/>
                  </a:moveTo>
                  <a:lnTo>
                    <a:pt x="4044398" y="42059"/>
                  </a:lnTo>
                  <a:lnTo>
                    <a:pt x="42059" y="4044398"/>
                  </a:lnTo>
                  <a:lnTo>
                    <a:pt x="35645" y="4068773"/>
                  </a:lnTo>
                  <a:lnTo>
                    <a:pt x="60020" y="4062358"/>
                  </a:lnTo>
                  <a:lnTo>
                    <a:pt x="4062358" y="60020"/>
                  </a:lnTo>
                  <a:lnTo>
                    <a:pt x="4068773" y="35644"/>
                  </a:lnTo>
                  <a:close/>
                </a:path>
                <a:path w="4104640" h="4104640">
                  <a:moveTo>
                    <a:pt x="4102087" y="8856"/>
                  </a:moveTo>
                  <a:lnTo>
                    <a:pt x="4077600" y="8856"/>
                  </a:lnTo>
                  <a:lnTo>
                    <a:pt x="4095562" y="26817"/>
                  </a:lnTo>
                  <a:lnTo>
                    <a:pt x="4062358" y="60020"/>
                  </a:lnTo>
                  <a:lnTo>
                    <a:pt x="4050078" y="106686"/>
                  </a:lnTo>
                  <a:lnTo>
                    <a:pt x="4054129" y="113631"/>
                  </a:lnTo>
                  <a:lnTo>
                    <a:pt x="4067695" y="117201"/>
                  </a:lnTo>
                  <a:lnTo>
                    <a:pt x="4074641" y="113149"/>
                  </a:lnTo>
                  <a:lnTo>
                    <a:pt x="4102087" y="8856"/>
                  </a:lnTo>
                  <a:close/>
                </a:path>
                <a:path w="4104640" h="4104640">
                  <a:moveTo>
                    <a:pt x="4083335" y="14591"/>
                  </a:moveTo>
                  <a:lnTo>
                    <a:pt x="4074313" y="14591"/>
                  </a:lnTo>
                  <a:lnTo>
                    <a:pt x="4089828" y="30104"/>
                  </a:lnTo>
                  <a:lnTo>
                    <a:pt x="4068773" y="35644"/>
                  </a:lnTo>
                  <a:lnTo>
                    <a:pt x="4062358" y="60020"/>
                  </a:lnTo>
                  <a:lnTo>
                    <a:pt x="4095562" y="26817"/>
                  </a:lnTo>
                  <a:lnTo>
                    <a:pt x="4083335" y="14591"/>
                  </a:lnTo>
                  <a:close/>
                </a:path>
                <a:path w="4104640" h="4104640">
                  <a:moveTo>
                    <a:pt x="4104417" y="0"/>
                  </a:moveTo>
                  <a:lnTo>
                    <a:pt x="3991268" y="29776"/>
                  </a:lnTo>
                  <a:lnTo>
                    <a:pt x="3987217" y="36722"/>
                  </a:lnTo>
                  <a:lnTo>
                    <a:pt x="3990787" y="50288"/>
                  </a:lnTo>
                  <a:lnTo>
                    <a:pt x="3997732" y="54339"/>
                  </a:lnTo>
                  <a:lnTo>
                    <a:pt x="4044398" y="42059"/>
                  </a:lnTo>
                  <a:lnTo>
                    <a:pt x="4077600" y="8856"/>
                  </a:lnTo>
                  <a:lnTo>
                    <a:pt x="4102087" y="8856"/>
                  </a:lnTo>
                  <a:lnTo>
                    <a:pt x="4104417" y="0"/>
                  </a:lnTo>
                  <a:close/>
                </a:path>
                <a:path w="4104640" h="4104640">
                  <a:moveTo>
                    <a:pt x="4077600" y="8856"/>
                  </a:moveTo>
                  <a:lnTo>
                    <a:pt x="4044398" y="42059"/>
                  </a:lnTo>
                  <a:lnTo>
                    <a:pt x="4068773" y="35644"/>
                  </a:lnTo>
                  <a:lnTo>
                    <a:pt x="4074313" y="14591"/>
                  </a:lnTo>
                  <a:lnTo>
                    <a:pt x="4083335" y="14591"/>
                  </a:lnTo>
                  <a:lnTo>
                    <a:pt x="4077600" y="8856"/>
                  </a:lnTo>
                  <a:close/>
                </a:path>
                <a:path w="4104640" h="4104640">
                  <a:moveTo>
                    <a:pt x="4074313" y="14591"/>
                  </a:moveTo>
                  <a:lnTo>
                    <a:pt x="4068773" y="35644"/>
                  </a:lnTo>
                  <a:lnTo>
                    <a:pt x="4089828" y="30104"/>
                  </a:lnTo>
                  <a:lnTo>
                    <a:pt x="4074313" y="145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107346" y="1401246"/>
            <a:ext cx="60230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53" dirty="0">
                <a:solidFill>
                  <a:srgbClr val="00882B"/>
                </a:solidFill>
                <a:latin typeface="Palatino Linotype" panose="02040502050505030304" pitchFamily="18" charset="0"/>
                <a:cs typeface="Arial"/>
              </a:rPr>
              <a:t>variables</a:t>
            </a:r>
            <a:endParaRPr sz="1266" dirty="0">
              <a:latin typeface="Palatino Linotype" panose="02040502050505030304" pitchFamily="18" charset="0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46476" y="2419231"/>
            <a:ext cx="77375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46" dirty="0">
                <a:solidFill>
                  <a:srgbClr val="00882B"/>
                </a:solidFill>
                <a:latin typeface="Palatino Linotype" panose="02040502050505030304" pitchFamily="18" charset="0"/>
                <a:cs typeface="Arial"/>
              </a:rPr>
              <a:t>parameters</a:t>
            </a:r>
            <a:endParaRPr sz="1266" dirty="0">
              <a:latin typeface="Palatino Linotype" panose="02040502050505030304" pitchFamily="18" charset="0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897916" y="1604991"/>
            <a:ext cx="1546175" cy="877788"/>
            <a:chOff x="1954011" y="2282654"/>
            <a:chExt cx="2199005" cy="124841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88255" y="3194737"/>
              <a:ext cx="227630" cy="3362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88255" y="3073603"/>
              <a:ext cx="406579" cy="45740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27584" y="3057701"/>
              <a:ext cx="251616" cy="33825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27584" y="3057701"/>
              <a:ext cx="424999" cy="46723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24781" y="2302122"/>
              <a:ext cx="183592" cy="37047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31158" y="2302122"/>
              <a:ext cx="377214" cy="46642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45292" y="2383191"/>
              <a:ext cx="202377" cy="3850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54011" y="2282654"/>
              <a:ext cx="393658" cy="485576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3101438" y="6390442"/>
            <a:ext cx="1097012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87" spc="-102" dirty="0">
                <a:latin typeface="Palatino Linotype" panose="02040502050505030304" pitchFamily="18" charset="0"/>
                <a:cs typeface="Arial"/>
              </a:rPr>
              <a:t>Image</a:t>
            </a:r>
            <a:r>
              <a:rPr sz="1687" spc="-88" dirty="0">
                <a:latin typeface="Palatino Linotype" panose="02040502050505030304" pitchFamily="18" charset="0"/>
                <a:cs typeface="Arial"/>
              </a:rPr>
              <a:t> </a:t>
            </a:r>
            <a:r>
              <a:rPr sz="1687" spc="-112" dirty="0">
                <a:latin typeface="Palatino Linotype" panose="02040502050505030304" pitchFamily="18" charset="0"/>
                <a:cs typeface="Arial"/>
              </a:rPr>
              <a:t>space</a:t>
            </a:r>
            <a:endParaRPr sz="1687" dirty="0">
              <a:latin typeface="Palatino Linotype" panose="02040502050505030304" pitchFamily="18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15463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6282" y="12676"/>
            <a:ext cx="6199436" cy="744827"/>
          </a:xfrm>
          <a:prstGeom prst="rect">
            <a:avLst/>
          </a:prstGeom>
        </p:spPr>
        <p:txBody>
          <a:bodyPr vert="horz" wrap="square" lIns="0" tIns="158948" rIns="0" bIns="0" rtlCol="0" anchor="ctr">
            <a:spAutoFit/>
          </a:bodyPr>
          <a:lstStyle/>
          <a:p>
            <a:pPr marL="63399">
              <a:spcBef>
                <a:spcPts val="70"/>
              </a:spcBef>
            </a:pPr>
            <a:r>
              <a:rPr sz="4219" spc="-253" dirty="0"/>
              <a:t>Image</a:t>
            </a:r>
            <a:r>
              <a:rPr sz="4219" spc="-197" dirty="0"/>
              <a:t> </a:t>
            </a:r>
            <a:r>
              <a:rPr sz="4219" spc="-207" dirty="0"/>
              <a:t>and</a:t>
            </a:r>
            <a:r>
              <a:rPr sz="4219" spc="-200" dirty="0"/>
              <a:t> </a:t>
            </a:r>
            <a:r>
              <a:rPr sz="4219" spc="-134" dirty="0"/>
              <a:t>parameter</a:t>
            </a:r>
            <a:r>
              <a:rPr sz="4219" spc="-197" dirty="0"/>
              <a:t> </a:t>
            </a:r>
            <a:r>
              <a:rPr sz="4219" spc="-316" dirty="0"/>
              <a:t>space</a:t>
            </a:r>
            <a:endParaRPr sz="4219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4524" y="1866305"/>
            <a:ext cx="1589484" cy="29468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46219" y="1866305"/>
            <a:ext cx="1589484" cy="29468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832556" y="2890521"/>
            <a:ext cx="3462040" cy="3422303"/>
            <a:chOff x="7549946" y="4110961"/>
            <a:chExt cx="4923790" cy="486727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9946" y="4110961"/>
              <a:ext cx="4923688" cy="48670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39600" y="6718299"/>
              <a:ext cx="393700" cy="2159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77400" y="4178299"/>
              <a:ext cx="177800" cy="3302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24160" y="5992367"/>
              <a:ext cx="192024" cy="1920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64415" y="6007099"/>
              <a:ext cx="112191" cy="11219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79100" y="5765799"/>
              <a:ext cx="431800" cy="215900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1921228" y="2890521"/>
            <a:ext cx="3462040" cy="3422303"/>
            <a:chOff x="564946" y="4110961"/>
            <a:chExt cx="4923790" cy="486727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4946" y="4110961"/>
              <a:ext cx="4923692" cy="48670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56200" y="6623523"/>
              <a:ext cx="241300" cy="21590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43200" y="4190999"/>
              <a:ext cx="228600" cy="3048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04814" y="4313416"/>
              <a:ext cx="4104640" cy="4104640"/>
            </a:xfrm>
            <a:custGeom>
              <a:avLst/>
              <a:gdLst/>
              <a:ahLst/>
              <a:cxnLst/>
              <a:rect l="l" t="t" r="r" b="b"/>
              <a:pathLst>
                <a:path w="4104640" h="4104640">
                  <a:moveTo>
                    <a:pt x="36722" y="3987215"/>
                  </a:moveTo>
                  <a:lnTo>
                    <a:pt x="29776" y="3991268"/>
                  </a:lnTo>
                  <a:lnTo>
                    <a:pt x="0" y="4104417"/>
                  </a:lnTo>
                  <a:lnTo>
                    <a:pt x="33873" y="4095503"/>
                  </a:lnTo>
                  <a:lnTo>
                    <a:pt x="26875" y="4095503"/>
                  </a:lnTo>
                  <a:lnTo>
                    <a:pt x="8914" y="4077543"/>
                  </a:lnTo>
                  <a:lnTo>
                    <a:pt x="42059" y="4044398"/>
                  </a:lnTo>
                  <a:lnTo>
                    <a:pt x="54340" y="3997732"/>
                  </a:lnTo>
                  <a:lnTo>
                    <a:pt x="50288" y="3990785"/>
                  </a:lnTo>
                  <a:lnTo>
                    <a:pt x="36722" y="3987215"/>
                  </a:lnTo>
                  <a:close/>
                </a:path>
                <a:path w="4104640" h="4104640">
                  <a:moveTo>
                    <a:pt x="42059" y="4044398"/>
                  </a:moveTo>
                  <a:lnTo>
                    <a:pt x="8914" y="4077543"/>
                  </a:lnTo>
                  <a:lnTo>
                    <a:pt x="26875" y="4095503"/>
                  </a:lnTo>
                  <a:lnTo>
                    <a:pt x="32551" y="4089827"/>
                  </a:lnTo>
                  <a:lnTo>
                    <a:pt x="30104" y="4089827"/>
                  </a:lnTo>
                  <a:lnTo>
                    <a:pt x="14590" y="4074313"/>
                  </a:lnTo>
                  <a:lnTo>
                    <a:pt x="35645" y="4068773"/>
                  </a:lnTo>
                  <a:lnTo>
                    <a:pt x="42059" y="4044398"/>
                  </a:lnTo>
                  <a:close/>
                </a:path>
                <a:path w="4104640" h="4104640">
                  <a:moveTo>
                    <a:pt x="106685" y="4050078"/>
                  </a:moveTo>
                  <a:lnTo>
                    <a:pt x="60020" y="4062358"/>
                  </a:lnTo>
                  <a:lnTo>
                    <a:pt x="26875" y="4095503"/>
                  </a:lnTo>
                  <a:lnTo>
                    <a:pt x="33873" y="4095503"/>
                  </a:lnTo>
                  <a:lnTo>
                    <a:pt x="113150" y="4074641"/>
                  </a:lnTo>
                  <a:lnTo>
                    <a:pt x="117201" y="4067695"/>
                  </a:lnTo>
                  <a:lnTo>
                    <a:pt x="113631" y="4054129"/>
                  </a:lnTo>
                  <a:lnTo>
                    <a:pt x="106685" y="4050078"/>
                  </a:lnTo>
                  <a:close/>
                </a:path>
                <a:path w="4104640" h="4104640">
                  <a:moveTo>
                    <a:pt x="35645" y="4068773"/>
                  </a:moveTo>
                  <a:lnTo>
                    <a:pt x="14590" y="4074313"/>
                  </a:lnTo>
                  <a:lnTo>
                    <a:pt x="30104" y="4089827"/>
                  </a:lnTo>
                  <a:lnTo>
                    <a:pt x="35645" y="4068773"/>
                  </a:lnTo>
                  <a:close/>
                </a:path>
                <a:path w="4104640" h="4104640">
                  <a:moveTo>
                    <a:pt x="60020" y="4062358"/>
                  </a:moveTo>
                  <a:lnTo>
                    <a:pt x="35645" y="4068773"/>
                  </a:lnTo>
                  <a:lnTo>
                    <a:pt x="30104" y="4089827"/>
                  </a:lnTo>
                  <a:lnTo>
                    <a:pt x="32551" y="4089827"/>
                  </a:lnTo>
                  <a:lnTo>
                    <a:pt x="60020" y="4062358"/>
                  </a:lnTo>
                  <a:close/>
                </a:path>
                <a:path w="4104640" h="4104640">
                  <a:moveTo>
                    <a:pt x="4068773" y="35644"/>
                  </a:moveTo>
                  <a:lnTo>
                    <a:pt x="4044398" y="42059"/>
                  </a:lnTo>
                  <a:lnTo>
                    <a:pt x="42059" y="4044398"/>
                  </a:lnTo>
                  <a:lnTo>
                    <a:pt x="35645" y="4068773"/>
                  </a:lnTo>
                  <a:lnTo>
                    <a:pt x="60020" y="4062358"/>
                  </a:lnTo>
                  <a:lnTo>
                    <a:pt x="4062358" y="60020"/>
                  </a:lnTo>
                  <a:lnTo>
                    <a:pt x="4068773" y="35644"/>
                  </a:lnTo>
                  <a:close/>
                </a:path>
                <a:path w="4104640" h="4104640">
                  <a:moveTo>
                    <a:pt x="4102087" y="8856"/>
                  </a:moveTo>
                  <a:lnTo>
                    <a:pt x="4077600" y="8856"/>
                  </a:lnTo>
                  <a:lnTo>
                    <a:pt x="4095562" y="26817"/>
                  </a:lnTo>
                  <a:lnTo>
                    <a:pt x="4062358" y="60020"/>
                  </a:lnTo>
                  <a:lnTo>
                    <a:pt x="4050078" y="106686"/>
                  </a:lnTo>
                  <a:lnTo>
                    <a:pt x="4054129" y="113631"/>
                  </a:lnTo>
                  <a:lnTo>
                    <a:pt x="4067695" y="117201"/>
                  </a:lnTo>
                  <a:lnTo>
                    <a:pt x="4074641" y="113149"/>
                  </a:lnTo>
                  <a:lnTo>
                    <a:pt x="4102087" y="8856"/>
                  </a:lnTo>
                  <a:close/>
                </a:path>
                <a:path w="4104640" h="4104640">
                  <a:moveTo>
                    <a:pt x="4083335" y="14591"/>
                  </a:moveTo>
                  <a:lnTo>
                    <a:pt x="4074313" y="14591"/>
                  </a:lnTo>
                  <a:lnTo>
                    <a:pt x="4089828" y="30104"/>
                  </a:lnTo>
                  <a:lnTo>
                    <a:pt x="4068773" y="35644"/>
                  </a:lnTo>
                  <a:lnTo>
                    <a:pt x="4062358" y="60020"/>
                  </a:lnTo>
                  <a:lnTo>
                    <a:pt x="4095562" y="26817"/>
                  </a:lnTo>
                  <a:lnTo>
                    <a:pt x="4083335" y="14591"/>
                  </a:lnTo>
                  <a:close/>
                </a:path>
                <a:path w="4104640" h="4104640">
                  <a:moveTo>
                    <a:pt x="4104417" y="0"/>
                  </a:moveTo>
                  <a:lnTo>
                    <a:pt x="3991268" y="29776"/>
                  </a:lnTo>
                  <a:lnTo>
                    <a:pt x="3987217" y="36722"/>
                  </a:lnTo>
                  <a:lnTo>
                    <a:pt x="3990787" y="50288"/>
                  </a:lnTo>
                  <a:lnTo>
                    <a:pt x="3997732" y="54339"/>
                  </a:lnTo>
                  <a:lnTo>
                    <a:pt x="4044398" y="42059"/>
                  </a:lnTo>
                  <a:lnTo>
                    <a:pt x="4077600" y="8856"/>
                  </a:lnTo>
                  <a:lnTo>
                    <a:pt x="4102087" y="8856"/>
                  </a:lnTo>
                  <a:lnTo>
                    <a:pt x="4104417" y="0"/>
                  </a:lnTo>
                  <a:close/>
                </a:path>
                <a:path w="4104640" h="4104640">
                  <a:moveTo>
                    <a:pt x="4077600" y="8856"/>
                  </a:moveTo>
                  <a:lnTo>
                    <a:pt x="4044398" y="42059"/>
                  </a:lnTo>
                  <a:lnTo>
                    <a:pt x="4068773" y="35644"/>
                  </a:lnTo>
                  <a:lnTo>
                    <a:pt x="4074313" y="14591"/>
                  </a:lnTo>
                  <a:lnTo>
                    <a:pt x="4083335" y="14591"/>
                  </a:lnTo>
                  <a:lnTo>
                    <a:pt x="4077600" y="8856"/>
                  </a:lnTo>
                  <a:close/>
                </a:path>
                <a:path w="4104640" h="4104640">
                  <a:moveTo>
                    <a:pt x="4074313" y="14591"/>
                  </a:moveTo>
                  <a:lnTo>
                    <a:pt x="4068773" y="35644"/>
                  </a:lnTo>
                  <a:lnTo>
                    <a:pt x="4089828" y="30104"/>
                  </a:lnTo>
                  <a:lnTo>
                    <a:pt x="4074313" y="145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107346" y="1401246"/>
            <a:ext cx="60230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53" dirty="0">
                <a:solidFill>
                  <a:srgbClr val="00882B"/>
                </a:solidFill>
                <a:latin typeface="Palatino Linotype" panose="02040502050505030304" pitchFamily="18" charset="0"/>
                <a:cs typeface="Arial"/>
              </a:rPr>
              <a:t>variables</a:t>
            </a:r>
            <a:endParaRPr sz="1266" dirty="0">
              <a:latin typeface="Palatino Linotype" panose="02040502050505030304" pitchFamily="18" charset="0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46476" y="2419231"/>
            <a:ext cx="77375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46" dirty="0">
                <a:solidFill>
                  <a:srgbClr val="00882B"/>
                </a:solidFill>
                <a:latin typeface="Palatino Linotype" panose="02040502050505030304" pitchFamily="18" charset="0"/>
                <a:cs typeface="Arial"/>
              </a:rPr>
              <a:t>parameters</a:t>
            </a:r>
            <a:endParaRPr sz="1266" dirty="0">
              <a:latin typeface="Palatino Linotype" panose="02040502050505030304" pitchFamily="18" charset="0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897916" y="1604991"/>
            <a:ext cx="1546175" cy="877788"/>
            <a:chOff x="1954011" y="2282654"/>
            <a:chExt cx="2199005" cy="1248410"/>
          </a:xfrm>
        </p:grpSpPr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88255" y="3194737"/>
              <a:ext cx="227630" cy="3362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88255" y="3073603"/>
              <a:ext cx="406579" cy="45740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27584" y="3057701"/>
              <a:ext cx="251616" cy="33825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27584" y="3057701"/>
              <a:ext cx="424999" cy="46723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24781" y="2302122"/>
              <a:ext cx="183592" cy="37047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31158" y="2302122"/>
              <a:ext cx="377214" cy="46642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145292" y="2383191"/>
              <a:ext cx="202377" cy="38503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54011" y="2282654"/>
              <a:ext cx="393658" cy="485576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8039883" y="2419231"/>
            <a:ext cx="77375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46" dirty="0">
                <a:solidFill>
                  <a:srgbClr val="00882B"/>
                </a:solidFill>
                <a:latin typeface="Palatino Linotype" panose="02040502050505030304" pitchFamily="18" charset="0"/>
                <a:cs typeface="Arial"/>
              </a:rPr>
              <a:t>parameters</a:t>
            </a:r>
            <a:endParaRPr sz="1266" dirty="0">
              <a:latin typeface="Palatino Linotype" panose="02040502050505030304" pitchFamily="18" charset="0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7963225" y="2157720"/>
            <a:ext cx="818852" cy="333077"/>
            <a:chOff x="9158008" y="3068755"/>
            <a:chExt cx="1164590" cy="473709"/>
          </a:xfrm>
        </p:grpSpPr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58008" y="3205792"/>
              <a:ext cx="227630" cy="33627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58008" y="3084658"/>
              <a:ext cx="406579" cy="45740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97337" y="3068755"/>
              <a:ext cx="251616" cy="33825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897337" y="3068755"/>
              <a:ext cx="424999" cy="467230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8652682" y="1401246"/>
            <a:ext cx="60230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53" dirty="0">
                <a:solidFill>
                  <a:srgbClr val="00882B"/>
                </a:solidFill>
                <a:latin typeface="Palatino Linotype" panose="02040502050505030304" pitchFamily="18" charset="0"/>
                <a:cs typeface="Arial"/>
              </a:rPr>
              <a:t>variables</a:t>
            </a:r>
            <a:endParaRPr sz="1266" dirty="0">
              <a:latin typeface="Palatino Linotype" panose="02040502050505030304" pitchFamily="18" charset="0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8443251" y="1604992"/>
            <a:ext cx="889843" cy="342006"/>
            <a:chOff x="9840710" y="2282654"/>
            <a:chExt cx="1265555" cy="486409"/>
          </a:xfrm>
        </p:grpSpPr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922581" y="2302122"/>
              <a:ext cx="183592" cy="37047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728958" y="2302122"/>
              <a:ext cx="377214" cy="46642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031990" y="2383191"/>
              <a:ext cx="202377" cy="38503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840710" y="2282654"/>
              <a:ext cx="393657" cy="485576"/>
            </a:xfrm>
            <a:prstGeom prst="rect">
              <a:avLst/>
            </a:prstGeom>
          </p:spPr>
        </p:pic>
      </p:grpSp>
      <p:grpSp>
        <p:nvGrpSpPr>
          <p:cNvPr id="40" name="object 40"/>
          <p:cNvGrpSpPr/>
          <p:nvPr/>
        </p:nvGrpSpPr>
        <p:grpSpPr>
          <a:xfrm>
            <a:off x="5484494" y="3684031"/>
            <a:ext cx="1305520" cy="1620292"/>
            <a:chOff x="5632703" y="5239511"/>
            <a:chExt cx="1856739" cy="2304415"/>
          </a:xfrm>
        </p:grpSpPr>
        <p:pic>
          <p:nvPicPr>
            <p:cNvPr id="41" name="object 4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32703" y="5239511"/>
              <a:ext cx="1856231" cy="230428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671978" y="5252857"/>
              <a:ext cx="1778704" cy="2225535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5626756" y="4054436"/>
            <a:ext cx="953691" cy="785373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8929" marR="3572" indent="-893" algn="ctr">
              <a:lnSpc>
                <a:spcPct val="100800"/>
              </a:lnSpc>
              <a:spcBef>
                <a:spcPts val="53"/>
              </a:spcBef>
            </a:pPr>
            <a:r>
              <a:rPr sz="1687" spc="-137" dirty="0">
                <a:latin typeface="Palatino Linotype" panose="02040502050505030304" pitchFamily="18" charset="0"/>
                <a:cs typeface="Arial"/>
              </a:rPr>
              <a:t>a</a:t>
            </a:r>
            <a:r>
              <a:rPr sz="1687" spc="-88" dirty="0">
                <a:latin typeface="Palatino Linotype" panose="02040502050505030304" pitchFamily="18" charset="0"/>
                <a:cs typeface="Arial"/>
              </a:rPr>
              <a:t> </a:t>
            </a:r>
            <a:r>
              <a:rPr sz="1687" spc="-14" dirty="0">
                <a:latin typeface="Palatino Linotype" panose="02040502050505030304" pitchFamily="18" charset="0"/>
                <a:cs typeface="Arial"/>
              </a:rPr>
              <a:t>line </a:t>
            </a:r>
            <a:r>
              <a:rPr sz="1687" spc="-102" dirty="0">
                <a:latin typeface="Palatino Linotype" panose="02040502050505030304" pitchFamily="18" charset="0"/>
                <a:cs typeface="Arial"/>
              </a:rPr>
              <a:t>becomes</a:t>
            </a:r>
            <a:r>
              <a:rPr sz="1687" spc="-91" dirty="0">
                <a:latin typeface="Palatino Linotype" panose="02040502050505030304" pitchFamily="18" charset="0"/>
                <a:cs typeface="Arial"/>
              </a:rPr>
              <a:t> </a:t>
            </a:r>
            <a:r>
              <a:rPr sz="1687" spc="-116" dirty="0">
                <a:latin typeface="Palatino Linotype" panose="02040502050505030304" pitchFamily="18" charset="0"/>
                <a:cs typeface="Arial"/>
              </a:rPr>
              <a:t>a </a:t>
            </a:r>
            <a:r>
              <a:rPr sz="1687" spc="-7" dirty="0">
                <a:latin typeface="Palatino Linotype" panose="02040502050505030304" pitchFamily="18" charset="0"/>
                <a:cs typeface="Arial"/>
              </a:rPr>
              <a:t>point</a:t>
            </a:r>
            <a:endParaRPr sz="1687" dirty="0">
              <a:latin typeface="Palatino Linotype" panose="02040502050505030304" pitchFamily="18" charset="0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101438" y="6390442"/>
            <a:ext cx="1097012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87" spc="-102" dirty="0">
                <a:latin typeface="Palatino Linotype" panose="02040502050505030304" pitchFamily="18" charset="0"/>
                <a:cs typeface="Arial"/>
              </a:rPr>
              <a:t>Image</a:t>
            </a:r>
            <a:r>
              <a:rPr sz="1687" spc="-88" dirty="0">
                <a:latin typeface="Palatino Linotype" panose="02040502050505030304" pitchFamily="18" charset="0"/>
                <a:cs typeface="Arial"/>
              </a:rPr>
              <a:t> </a:t>
            </a:r>
            <a:r>
              <a:rPr sz="1687" spc="-112" dirty="0">
                <a:latin typeface="Palatino Linotype" panose="02040502050505030304" pitchFamily="18" charset="0"/>
                <a:cs typeface="Arial"/>
              </a:rPr>
              <a:t>space</a:t>
            </a:r>
            <a:endParaRPr sz="1687" dirty="0">
              <a:latin typeface="Palatino Linotype" panose="02040502050505030304" pitchFamily="18" charset="0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837936" y="6379726"/>
            <a:ext cx="1484561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87" spc="-77" dirty="0">
                <a:latin typeface="Palatino Linotype" panose="02040502050505030304" pitchFamily="18" charset="0"/>
                <a:cs typeface="Arial"/>
              </a:rPr>
              <a:t>Parameter</a:t>
            </a:r>
            <a:r>
              <a:rPr sz="1687" spc="-56" dirty="0">
                <a:latin typeface="Palatino Linotype" panose="02040502050505030304" pitchFamily="18" charset="0"/>
                <a:cs typeface="Arial"/>
              </a:rPr>
              <a:t> </a:t>
            </a:r>
            <a:r>
              <a:rPr sz="1687" spc="-109" dirty="0">
                <a:latin typeface="Palatino Linotype" panose="02040502050505030304" pitchFamily="18" charset="0"/>
                <a:cs typeface="Arial"/>
              </a:rPr>
              <a:t>space</a:t>
            </a:r>
            <a:endParaRPr sz="1687" dirty="0">
              <a:latin typeface="Palatino Linotype" panose="02040502050505030304" pitchFamily="18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75279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6282" y="35450"/>
            <a:ext cx="6199436" cy="744827"/>
          </a:xfrm>
          <a:prstGeom prst="rect">
            <a:avLst/>
          </a:prstGeom>
        </p:spPr>
        <p:txBody>
          <a:bodyPr vert="horz" wrap="square" lIns="0" tIns="158948" rIns="0" bIns="0" rtlCol="0" anchor="ctr">
            <a:spAutoFit/>
          </a:bodyPr>
          <a:lstStyle/>
          <a:p>
            <a:pPr marL="63399">
              <a:spcBef>
                <a:spcPts val="70"/>
              </a:spcBef>
            </a:pPr>
            <a:r>
              <a:rPr sz="4219" spc="-253" dirty="0"/>
              <a:t>Image</a:t>
            </a:r>
            <a:r>
              <a:rPr sz="4219" spc="-197" dirty="0"/>
              <a:t> </a:t>
            </a:r>
            <a:r>
              <a:rPr sz="4219" spc="-207" dirty="0"/>
              <a:t>and</a:t>
            </a:r>
            <a:r>
              <a:rPr sz="4219" spc="-200" dirty="0"/>
              <a:t> </a:t>
            </a:r>
            <a:r>
              <a:rPr sz="4219" spc="-134" dirty="0"/>
              <a:t>parameter</a:t>
            </a:r>
            <a:r>
              <a:rPr sz="4219" spc="-197" dirty="0"/>
              <a:t> </a:t>
            </a:r>
            <a:r>
              <a:rPr sz="4219" spc="-316" dirty="0"/>
              <a:t>space</a:t>
            </a:r>
            <a:endParaRPr sz="4219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4524" y="1866305"/>
            <a:ext cx="1589484" cy="29468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921228" y="2890521"/>
            <a:ext cx="3462040" cy="3422303"/>
            <a:chOff x="564946" y="4110961"/>
            <a:chExt cx="4923790" cy="486727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946" y="4110961"/>
              <a:ext cx="4923692" cy="48670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56200" y="6623523"/>
              <a:ext cx="241300" cy="2159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43200" y="4190999"/>
              <a:ext cx="228600" cy="3048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92116" y="6007099"/>
              <a:ext cx="112191" cy="11219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19500" y="5765799"/>
              <a:ext cx="431800" cy="21590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3107346" y="1401246"/>
            <a:ext cx="60230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53" dirty="0">
                <a:solidFill>
                  <a:srgbClr val="00882B"/>
                </a:solidFill>
                <a:latin typeface="Palatino Linotype" panose="02040502050505030304" pitchFamily="18" charset="0"/>
                <a:cs typeface="Arial"/>
              </a:rPr>
              <a:t>variables</a:t>
            </a:r>
            <a:endParaRPr sz="1266" dirty="0">
              <a:latin typeface="Palatino Linotype" panose="02040502050505030304" pitchFamily="18" charset="0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46476" y="2419231"/>
            <a:ext cx="77375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46" dirty="0">
                <a:solidFill>
                  <a:srgbClr val="00882B"/>
                </a:solidFill>
                <a:latin typeface="Palatino Linotype" panose="02040502050505030304" pitchFamily="18" charset="0"/>
                <a:cs typeface="Arial"/>
              </a:rPr>
              <a:t>parameters</a:t>
            </a:r>
            <a:endParaRPr sz="1266" dirty="0">
              <a:latin typeface="Palatino Linotype" panose="02040502050505030304" pitchFamily="18" charset="0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897916" y="1604991"/>
            <a:ext cx="1546175" cy="877788"/>
            <a:chOff x="1954011" y="2282654"/>
            <a:chExt cx="2199005" cy="1248410"/>
          </a:xfrm>
        </p:grpSpPr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88255" y="3194737"/>
              <a:ext cx="227630" cy="3362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88255" y="3073603"/>
              <a:ext cx="406579" cy="45740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27584" y="3057701"/>
              <a:ext cx="251616" cy="33825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27584" y="3057701"/>
              <a:ext cx="424999" cy="46723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24781" y="2302122"/>
              <a:ext cx="183592" cy="37047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31158" y="2302122"/>
              <a:ext cx="377214" cy="46642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45292" y="2383191"/>
              <a:ext cx="202377" cy="38503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54011" y="2282654"/>
              <a:ext cx="393658" cy="485576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3101438" y="6390442"/>
            <a:ext cx="1097012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87" spc="-102" dirty="0">
                <a:latin typeface="Palatino Linotype" panose="02040502050505030304" pitchFamily="18" charset="0"/>
                <a:cs typeface="Arial"/>
              </a:rPr>
              <a:t>Image</a:t>
            </a:r>
            <a:r>
              <a:rPr sz="1687" spc="-88" dirty="0">
                <a:latin typeface="Palatino Linotype" panose="02040502050505030304" pitchFamily="18" charset="0"/>
                <a:cs typeface="Arial"/>
              </a:rPr>
              <a:t> </a:t>
            </a:r>
            <a:r>
              <a:rPr sz="1687" spc="-112" dirty="0">
                <a:latin typeface="Palatino Linotype" panose="02040502050505030304" pitchFamily="18" charset="0"/>
                <a:cs typeface="Arial"/>
              </a:rPr>
              <a:t>space</a:t>
            </a:r>
            <a:endParaRPr sz="1687" dirty="0">
              <a:latin typeface="Palatino Linotype" panose="02040502050505030304" pitchFamily="18" charset="0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897968" y="4229459"/>
            <a:ext cx="4443413" cy="715039"/>
          </a:xfrm>
          <a:prstGeom prst="rect">
            <a:avLst/>
          </a:prstGeom>
        </p:spPr>
        <p:txBody>
          <a:bodyPr vert="horz" wrap="square" lIns="0" tIns="22324" rIns="0" bIns="0" rtlCol="0">
            <a:spAutoFit/>
          </a:bodyPr>
          <a:lstStyle/>
          <a:p>
            <a:pPr marL="374141" marR="3572" indent="-365658">
              <a:lnSpc>
                <a:spcPts val="2665"/>
              </a:lnSpc>
              <a:spcBef>
                <a:spcPts val="176"/>
              </a:spcBef>
            </a:pPr>
            <a:r>
              <a:rPr sz="2250" i="1" dirty="0">
                <a:solidFill>
                  <a:srgbClr val="174F86"/>
                </a:solidFill>
                <a:latin typeface="Helvetica"/>
                <a:cs typeface="Helvetica"/>
              </a:rPr>
              <a:t>What</a:t>
            </a:r>
            <a:r>
              <a:rPr sz="2250" i="1" spc="-18" dirty="0">
                <a:solidFill>
                  <a:srgbClr val="174F86"/>
                </a:solidFill>
                <a:latin typeface="Helvetica"/>
                <a:cs typeface="Helvetica"/>
              </a:rPr>
              <a:t> </a:t>
            </a:r>
            <a:r>
              <a:rPr sz="2250" i="1" dirty="0">
                <a:solidFill>
                  <a:srgbClr val="174F86"/>
                </a:solidFill>
                <a:latin typeface="Helvetica"/>
                <a:cs typeface="Helvetica"/>
              </a:rPr>
              <a:t>would</a:t>
            </a:r>
            <a:r>
              <a:rPr sz="2250" i="1" spc="-14" dirty="0">
                <a:solidFill>
                  <a:srgbClr val="174F86"/>
                </a:solidFill>
                <a:latin typeface="Helvetica"/>
                <a:cs typeface="Helvetica"/>
              </a:rPr>
              <a:t> </a:t>
            </a:r>
            <a:r>
              <a:rPr sz="2250" i="1" dirty="0">
                <a:solidFill>
                  <a:srgbClr val="174F86"/>
                </a:solidFill>
                <a:latin typeface="Helvetica"/>
                <a:cs typeface="Helvetica"/>
              </a:rPr>
              <a:t>a</a:t>
            </a:r>
            <a:r>
              <a:rPr sz="2250" i="1" spc="-11" dirty="0">
                <a:solidFill>
                  <a:srgbClr val="174F86"/>
                </a:solidFill>
                <a:latin typeface="Helvetica"/>
                <a:cs typeface="Helvetica"/>
              </a:rPr>
              <a:t> </a:t>
            </a:r>
            <a:r>
              <a:rPr sz="2250" i="1" dirty="0">
                <a:solidFill>
                  <a:srgbClr val="174F86"/>
                </a:solidFill>
                <a:latin typeface="Helvetica"/>
                <a:cs typeface="Helvetica"/>
              </a:rPr>
              <a:t>point</a:t>
            </a:r>
            <a:r>
              <a:rPr sz="2250" i="1" spc="-11" dirty="0">
                <a:solidFill>
                  <a:srgbClr val="174F86"/>
                </a:solidFill>
                <a:latin typeface="Helvetica"/>
                <a:cs typeface="Helvetica"/>
              </a:rPr>
              <a:t> </a:t>
            </a:r>
            <a:r>
              <a:rPr sz="2250" i="1" dirty="0">
                <a:solidFill>
                  <a:srgbClr val="174F86"/>
                </a:solidFill>
                <a:latin typeface="Helvetica"/>
                <a:cs typeface="Helvetica"/>
              </a:rPr>
              <a:t>in</a:t>
            </a:r>
            <a:r>
              <a:rPr sz="2250" i="1" spc="-14" dirty="0">
                <a:solidFill>
                  <a:srgbClr val="174F86"/>
                </a:solidFill>
                <a:latin typeface="Helvetica"/>
                <a:cs typeface="Helvetica"/>
              </a:rPr>
              <a:t> </a:t>
            </a:r>
            <a:r>
              <a:rPr sz="2250" i="1" dirty="0">
                <a:solidFill>
                  <a:srgbClr val="174F86"/>
                </a:solidFill>
                <a:latin typeface="Helvetica"/>
                <a:cs typeface="Helvetica"/>
              </a:rPr>
              <a:t>image</a:t>
            </a:r>
            <a:r>
              <a:rPr sz="2250" i="1" spc="-11" dirty="0">
                <a:solidFill>
                  <a:srgbClr val="174F86"/>
                </a:solidFill>
                <a:latin typeface="Helvetica"/>
                <a:cs typeface="Helvetica"/>
              </a:rPr>
              <a:t> </a:t>
            </a:r>
            <a:r>
              <a:rPr sz="2250" i="1" spc="-7" dirty="0">
                <a:solidFill>
                  <a:srgbClr val="174F86"/>
                </a:solidFill>
                <a:latin typeface="Helvetica"/>
                <a:cs typeface="Helvetica"/>
              </a:rPr>
              <a:t>space </a:t>
            </a:r>
            <a:r>
              <a:rPr sz="2250" i="1" dirty="0">
                <a:solidFill>
                  <a:srgbClr val="174F86"/>
                </a:solidFill>
                <a:latin typeface="Helvetica"/>
                <a:cs typeface="Helvetica"/>
              </a:rPr>
              <a:t>become</a:t>
            </a:r>
            <a:r>
              <a:rPr sz="2250" i="1" spc="-28" dirty="0">
                <a:solidFill>
                  <a:srgbClr val="174F86"/>
                </a:solidFill>
                <a:latin typeface="Helvetica"/>
                <a:cs typeface="Helvetica"/>
              </a:rPr>
              <a:t> </a:t>
            </a:r>
            <a:r>
              <a:rPr sz="2250" i="1" dirty="0">
                <a:solidFill>
                  <a:srgbClr val="174F86"/>
                </a:solidFill>
                <a:latin typeface="Helvetica"/>
                <a:cs typeface="Helvetica"/>
              </a:rPr>
              <a:t>in</a:t>
            </a:r>
            <a:r>
              <a:rPr sz="2250" i="1" spc="-21" dirty="0">
                <a:solidFill>
                  <a:srgbClr val="174F86"/>
                </a:solidFill>
                <a:latin typeface="Helvetica"/>
                <a:cs typeface="Helvetica"/>
              </a:rPr>
              <a:t> </a:t>
            </a:r>
            <a:r>
              <a:rPr sz="2250" i="1" dirty="0">
                <a:solidFill>
                  <a:srgbClr val="174F86"/>
                </a:solidFill>
                <a:latin typeface="Helvetica"/>
                <a:cs typeface="Helvetica"/>
              </a:rPr>
              <a:t>parameter</a:t>
            </a:r>
            <a:r>
              <a:rPr sz="2250" i="1" spc="-18" dirty="0">
                <a:solidFill>
                  <a:srgbClr val="174F86"/>
                </a:solidFill>
                <a:latin typeface="Helvetica"/>
                <a:cs typeface="Helvetica"/>
              </a:rPr>
              <a:t> </a:t>
            </a:r>
            <a:r>
              <a:rPr sz="2250" i="1" spc="-7" dirty="0">
                <a:solidFill>
                  <a:srgbClr val="174F86"/>
                </a:solidFill>
                <a:latin typeface="Helvetica"/>
                <a:cs typeface="Helvetica"/>
              </a:rPr>
              <a:t>space?</a:t>
            </a:r>
            <a:endParaRPr sz="225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204716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7915" y="-9838"/>
            <a:ext cx="6199436" cy="744827"/>
          </a:xfrm>
          <a:prstGeom prst="rect">
            <a:avLst/>
          </a:prstGeom>
        </p:spPr>
        <p:txBody>
          <a:bodyPr vert="horz" wrap="square" lIns="0" tIns="158948" rIns="0" bIns="0" rtlCol="0" anchor="ctr">
            <a:spAutoFit/>
          </a:bodyPr>
          <a:lstStyle/>
          <a:p>
            <a:pPr marL="63399">
              <a:spcBef>
                <a:spcPts val="70"/>
              </a:spcBef>
            </a:pPr>
            <a:r>
              <a:rPr sz="4219" spc="-253" dirty="0"/>
              <a:t>Image</a:t>
            </a:r>
            <a:r>
              <a:rPr sz="4219" spc="-197" dirty="0"/>
              <a:t> </a:t>
            </a:r>
            <a:r>
              <a:rPr sz="4219" spc="-207" dirty="0"/>
              <a:t>and</a:t>
            </a:r>
            <a:r>
              <a:rPr sz="4219" spc="-200" dirty="0"/>
              <a:t> </a:t>
            </a:r>
            <a:r>
              <a:rPr sz="4219" spc="-134" dirty="0"/>
              <a:t>parameter</a:t>
            </a:r>
            <a:r>
              <a:rPr sz="4219" spc="-197" dirty="0"/>
              <a:t> </a:t>
            </a:r>
            <a:r>
              <a:rPr sz="4219" spc="-316" dirty="0"/>
              <a:t>space</a:t>
            </a:r>
            <a:endParaRPr sz="4219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4524" y="1866305"/>
            <a:ext cx="1589484" cy="29468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46219" y="1866305"/>
            <a:ext cx="1589484" cy="29468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824359" y="2898294"/>
            <a:ext cx="3462040" cy="3422303"/>
            <a:chOff x="7538289" y="4122016"/>
            <a:chExt cx="4923790" cy="486727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38289" y="4122016"/>
              <a:ext cx="4923687" cy="486709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26900" y="6718300"/>
              <a:ext cx="393700" cy="2159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02800" y="4178300"/>
              <a:ext cx="177800" cy="3302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625973" y="4641637"/>
              <a:ext cx="3361690" cy="3387090"/>
            </a:xfrm>
            <a:custGeom>
              <a:avLst/>
              <a:gdLst/>
              <a:ahLst/>
              <a:cxnLst/>
              <a:rect l="l" t="t" r="r" b="b"/>
              <a:pathLst>
                <a:path w="3361690" h="3387090">
                  <a:moveTo>
                    <a:pt x="3255206" y="3332026"/>
                  </a:moveTo>
                  <a:lnTo>
                    <a:pt x="3248245" y="3336052"/>
                  </a:lnTo>
                  <a:lnTo>
                    <a:pt x="3244626" y="3349604"/>
                  </a:lnTo>
                  <a:lnTo>
                    <a:pt x="3248652" y="3356565"/>
                  </a:lnTo>
                  <a:lnTo>
                    <a:pt x="3361691" y="3386761"/>
                  </a:lnTo>
                  <a:lnTo>
                    <a:pt x="3359354" y="3377746"/>
                  </a:lnTo>
                  <a:lnTo>
                    <a:pt x="3334848" y="3377746"/>
                  </a:lnTo>
                  <a:lnTo>
                    <a:pt x="3301828" y="3344480"/>
                  </a:lnTo>
                  <a:lnTo>
                    <a:pt x="3255206" y="3332026"/>
                  </a:lnTo>
                  <a:close/>
                </a:path>
                <a:path w="3361690" h="3387090">
                  <a:moveTo>
                    <a:pt x="3301828" y="3344480"/>
                  </a:moveTo>
                  <a:lnTo>
                    <a:pt x="3334848" y="3377746"/>
                  </a:lnTo>
                  <a:lnTo>
                    <a:pt x="3340577" y="3372059"/>
                  </a:lnTo>
                  <a:lnTo>
                    <a:pt x="3331640" y="3372059"/>
                  </a:lnTo>
                  <a:lnTo>
                    <a:pt x="3326178" y="3350984"/>
                  </a:lnTo>
                  <a:lnTo>
                    <a:pt x="3301828" y="3344480"/>
                  </a:lnTo>
                  <a:close/>
                </a:path>
                <a:path w="3361690" h="3387090">
                  <a:moveTo>
                    <a:pt x="3325403" y="3269424"/>
                  </a:moveTo>
                  <a:lnTo>
                    <a:pt x="3311824" y="3272943"/>
                  </a:lnTo>
                  <a:lnTo>
                    <a:pt x="3307746" y="3279874"/>
                  </a:lnTo>
                  <a:lnTo>
                    <a:pt x="3319854" y="3326586"/>
                  </a:lnTo>
                  <a:lnTo>
                    <a:pt x="3352874" y="3359853"/>
                  </a:lnTo>
                  <a:lnTo>
                    <a:pt x="3334848" y="3377746"/>
                  </a:lnTo>
                  <a:lnTo>
                    <a:pt x="3359354" y="3377746"/>
                  </a:lnTo>
                  <a:lnTo>
                    <a:pt x="3332333" y="3273501"/>
                  </a:lnTo>
                  <a:lnTo>
                    <a:pt x="3325403" y="3269424"/>
                  </a:lnTo>
                  <a:close/>
                </a:path>
                <a:path w="3361690" h="3387090">
                  <a:moveTo>
                    <a:pt x="3326178" y="3350984"/>
                  </a:moveTo>
                  <a:lnTo>
                    <a:pt x="3331640" y="3372059"/>
                  </a:lnTo>
                  <a:lnTo>
                    <a:pt x="3347211" y="3356603"/>
                  </a:lnTo>
                  <a:lnTo>
                    <a:pt x="3326178" y="3350984"/>
                  </a:lnTo>
                  <a:close/>
                </a:path>
                <a:path w="3361690" h="3387090">
                  <a:moveTo>
                    <a:pt x="3319854" y="3326586"/>
                  </a:moveTo>
                  <a:lnTo>
                    <a:pt x="3326178" y="3350984"/>
                  </a:lnTo>
                  <a:lnTo>
                    <a:pt x="3347211" y="3356603"/>
                  </a:lnTo>
                  <a:lnTo>
                    <a:pt x="3331640" y="3372059"/>
                  </a:lnTo>
                  <a:lnTo>
                    <a:pt x="3340577" y="3372059"/>
                  </a:lnTo>
                  <a:lnTo>
                    <a:pt x="3352874" y="3359853"/>
                  </a:lnTo>
                  <a:lnTo>
                    <a:pt x="3319854" y="3326586"/>
                  </a:lnTo>
                  <a:close/>
                </a:path>
                <a:path w="3361690" h="3387090">
                  <a:moveTo>
                    <a:pt x="35511" y="35777"/>
                  </a:moveTo>
                  <a:lnTo>
                    <a:pt x="41835" y="60175"/>
                  </a:lnTo>
                  <a:lnTo>
                    <a:pt x="3301828" y="3344480"/>
                  </a:lnTo>
                  <a:lnTo>
                    <a:pt x="3326178" y="3350984"/>
                  </a:lnTo>
                  <a:lnTo>
                    <a:pt x="3319854" y="3326586"/>
                  </a:lnTo>
                  <a:lnTo>
                    <a:pt x="59864" y="42282"/>
                  </a:lnTo>
                  <a:lnTo>
                    <a:pt x="35511" y="35777"/>
                  </a:lnTo>
                  <a:close/>
                </a:path>
                <a:path w="3361690" h="3387090">
                  <a:moveTo>
                    <a:pt x="0" y="0"/>
                  </a:moveTo>
                  <a:lnTo>
                    <a:pt x="29354" y="113259"/>
                  </a:lnTo>
                  <a:lnTo>
                    <a:pt x="36286" y="117337"/>
                  </a:lnTo>
                  <a:lnTo>
                    <a:pt x="49865" y="113817"/>
                  </a:lnTo>
                  <a:lnTo>
                    <a:pt x="53943" y="106887"/>
                  </a:lnTo>
                  <a:lnTo>
                    <a:pt x="41835" y="60175"/>
                  </a:lnTo>
                  <a:lnTo>
                    <a:pt x="8815" y="26908"/>
                  </a:lnTo>
                  <a:lnTo>
                    <a:pt x="26842" y="9014"/>
                  </a:lnTo>
                  <a:lnTo>
                    <a:pt x="33744" y="9014"/>
                  </a:lnTo>
                  <a:lnTo>
                    <a:pt x="0" y="0"/>
                  </a:lnTo>
                  <a:close/>
                </a:path>
                <a:path w="3361690" h="3387090">
                  <a:moveTo>
                    <a:pt x="26842" y="9014"/>
                  </a:moveTo>
                  <a:lnTo>
                    <a:pt x="8815" y="26908"/>
                  </a:lnTo>
                  <a:lnTo>
                    <a:pt x="41835" y="60175"/>
                  </a:lnTo>
                  <a:lnTo>
                    <a:pt x="35511" y="35777"/>
                  </a:lnTo>
                  <a:lnTo>
                    <a:pt x="14477" y="30158"/>
                  </a:lnTo>
                  <a:lnTo>
                    <a:pt x="30049" y="14702"/>
                  </a:lnTo>
                  <a:lnTo>
                    <a:pt x="32488" y="14702"/>
                  </a:lnTo>
                  <a:lnTo>
                    <a:pt x="26842" y="9014"/>
                  </a:lnTo>
                  <a:close/>
                </a:path>
                <a:path w="3361690" h="3387090">
                  <a:moveTo>
                    <a:pt x="33744" y="9014"/>
                  </a:moveTo>
                  <a:lnTo>
                    <a:pt x="26842" y="9014"/>
                  </a:lnTo>
                  <a:lnTo>
                    <a:pt x="59864" y="42282"/>
                  </a:lnTo>
                  <a:lnTo>
                    <a:pt x="106483" y="54735"/>
                  </a:lnTo>
                  <a:lnTo>
                    <a:pt x="113444" y="50709"/>
                  </a:lnTo>
                  <a:lnTo>
                    <a:pt x="117064" y="37157"/>
                  </a:lnTo>
                  <a:lnTo>
                    <a:pt x="113038" y="30196"/>
                  </a:lnTo>
                  <a:lnTo>
                    <a:pt x="33744" y="9014"/>
                  </a:lnTo>
                  <a:close/>
                </a:path>
                <a:path w="3361690" h="3387090">
                  <a:moveTo>
                    <a:pt x="32488" y="14702"/>
                  </a:moveTo>
                  <a:lnTo>
                    <a:pt x="30049" y="14702"/>
                  </a:lnTo>
                  <a:lnTo>
                    <a:pt x="35511" y="35777"/>
                  </a:lnTo>
                  <a:lnTo>
                    <a:pt x="59864" y="42282"/>
                  </a:lnTo>
                  <a:lnTo>
                    <a:pt x="32488" y="14702"/>
                  </a:lnTo>
                  <a:close/>
                </a:path>
                <a:path w="3361690" h="3387090">
                  <a:moveTo>
                    <a:pt x="30049" y="14702"/>
                  </a:moveTo>
                  <a:lnTo>
                    <a:pt x="14477" y="30158"/>
                  </a:lnTo>
                  <a:lnTo>
                    <a:pt x="35511" y="35777"/>
                  </a:lnTo>
                  <a:lnTo>
                    <a:pt x="30049" y="14702"/>
                  </a:lnTo>
                  <a:close/>
                </a:path>
              </a:pathLst>
            </a:custGeom>
            <a:solidFill>
              <a:srgbClr val="00882B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921228" y="2890521"/>
            <a:ext cx="3462040" cy="3422303"/>
            <a:chOff x="564946" y="4110961"/>
            <a:chExt cx="4923790" cy="486727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4946" y="4110961"/>
              <a:ext cx="4923692" cy="48670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56200" y="6623523"/>
              <a:ext cx="241300" cy="21590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43200" y="4190999"/>
              <a:ext cx="228600" cy="3048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92116" y="6007099"/>
              <a:ext cx="112191" cy="11219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19500" y="5765799"/>
              <a:ext cx="431800" cy="21590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3107346" y="1401246"/>
            <a:ext cx="60230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53" dirty="0">
                <a:solidFill>
                  <a:srgbClr val="00882B"/>
                </a:solidFill>
                <a:latin typeface="Palatino Linotype" panose="02040502050505030304" pitchFamily="18" charset="0"/>
                <a:cs typeface="Arial"/>
              </a:rPr>
              <a:t>variables</a:t>
            </a:r>
            <a:endParaRPr sz="1266" dirty="0">
              <a:latin typeface="Palatino Linotype" panose="02040502050505030304" pitchFamily="18" charset="0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46476" y="2419231"/>
            <a:ext cx="77375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46" dirty="0">
                <a:solidFill>
                  <a:srgbClr val="00882B"/>
                </a:solidFill>
                <a:latin typeface="Palatino Linotype" panose="02040502050505030304" pitchFamily="18" charset="0"/>
                <a:cs typeface="Arial"/>
              </a:rPr>
              <a:t>parameters</a:t>
            </a:r>
            <a:endParaRPr sz="1266" dirty="0">
              <a:latin typeface="Palatino Linotype" panose="02040502050505030304" pitchFamily="18" charset="0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897916" y="1604991"/>
            <a:ext cx="1546175" cy="877788"/>
            <a:chOff x="1954011" y="2282654"/>
            <a:chExt cx="2199005" cy="1248410"/>
          </a:xfrm>
        </p:grpSpPr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88255" y="3194737"/>
              <a:ext cx="227630" cy="3362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88255" y="3073603"/>
              <a:ext cx="406579" cy="45740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27584" y="3057701"/>
              <a:ext cx="251616" cy="33825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27584" y="3057701"/>
              <a:ext cx="424999" cy="46723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24781" y="2302122"/>
              <a:ext cx="183592" cy="37047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31158" y="2302122"/>
              <a:ext cx="377214" cy="46642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45292" y="2383191"/>
              <a:ext cx="202377" cy="38503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54011" y="2282654"/>
              <a:ext cx="393658" cy="485576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8039883" y="2419231"/>
            <a:ext cx="77375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46" dirty="0">
                <a:solidFill>
                  <a:srgbClr val="00882B"/>
                </a:solidFill>
                <a:latin typeface="Palatino Linotype" panose="02040502050505030304" pitchFamily="18" charset="0"/>
                <a:cs typeface="Arial"/>
              </a:rPr>
              <a:t>parameters</a:t>
            </a:r>
            <a:endParaRPr sz="1266" dirty="0">
              <a:latin typeface="Palatino Linotype" panose="02040502050505030304" pitchFamily="18" charset="0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7963225" y="2157720"/>
            <a:ext cx="818852" cy="333077"/>
            <a:chOff x="9158008" y="3068755"/>
            <a:chExt cx="1164590" cy="473709"/>
          </a:xfrm>
        </p:grpSpPr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58008" y="3205792"/>
              <a:ext cx="227630" cy="33627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58008" y="3084658"/>
              <a:ext cx="406579" cy="45740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97337" y="3068755"/>
              <a:ext cx="251616" cy="33825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97337" y="3068755"/>
              <a:ext cx="424999" cy="467230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8652682" y="1401246"/>
            <a:ext cx="60230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53" dirty="0">
                <a:solidFill>
                  <a:srgbClr val="00882B"/>
                </a:solidFill>
                <a:latin typeface="Palatino Linotype" panose="02040502050505030304" pitchFamily="18" charset="0"/>
                <a:cs typeface="Arial"/>
              </a:rPr>
              <a:t>variables</a:t>
            </a:r>
            <a:endParaRPr sz="1266" dirty="0">
              <a:latin typeface="Palatino Linotype" panose="02040502050505030304" pitchFamily="18" charset="0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8443251" y="1604992"/>
            <a:ext cx="889843" cy="342006"/>
            <a:chOff x="9840710" y="2282654"/>
            <a:chExt cx="1265555" cy="486409"/>
          </a:xfrm>
        </p:grpSpPr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922581" y="2302122"/>
              <a:ext cx="183592" cy="37047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728958" y="2302122"/>
              <a:ext cx="377214" cy="46642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031990" y="2383191"/>
              <a:ext cx="202377" cy="38503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840710" y="2282654"/>
              <a:ext cx="393657" cy="485576"/>
            </a:xfrm>
            <a:prstGeom prst="rect">
              <a:avLst/>
            </a:prstGeom>
          </p:spPr>
        </p:pic>
      </p:grpSp>
      <p:grpSp>
        <p:nvGrpSpPr>
          <p:cNvPr id="39" name="object 39"/>
          <p:cNvGrpSpPr/>
          <p:nvPr/>
        </p:nvGrpSpPr>
        <p:grpSpPr>
          <a:xfrm>
            <a:off x="5484494" y="3684031"/>
            <a:ext cx="1305520" cy="1620292"/>
            <a:chOff x="5632703" y="5239511"/>
            <a:chExt cx="1856739" cy="2304415"/>
          </a:xfrm>
        </p:grpSpPr>
        <p:pic>
          <p:nvPicPr>
            <p:cNvPr id="40" name="object 4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32703" y="5239511"/>
              <a:ext cx="1856231" cy="230428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71978" y="5252857"/>
              <a:ext cx="1778704" cy="2225535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5626756" y="4054436"/>
            <a:ext cx="953691" cy="785373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8929" marR="3572" indent="446" algn="ctr">
              <a:lnSpc>
                <a:spcPct val="100800"/>
              </a:lnSpc>
              <a:spcBef>
                <a:spcPts val="53"/>
              </a:spcBef>
            </a:pPr>
            <a:r>
              <a:rPr sz="1687" spc="-137" dirty="0">
                <a:latin typeface="Palatino Linotype" panose="02040502050505030304" pitchFamily="18" charset="0"/>
                <a:cs typeface="Arial"/>
              </a:rPr>
              <a:t>a</a:t>
            </a:r>
            <a:r>
              <a:rPr sz="1687" spc="-88" dirty="0">
                <a:latin typeface="Palatino Linotype" panose="02040502050505030304" pitchFamily="18" charset="0"/>
                <a:cs typeface="Arial"/>
              </a:rPr>
              <a:t> </a:t>
            </a:r>
            <a:r>
              <a:rPr sz="1687" spc="-7" dirty="0">
                <a:latin typeface="Palatino Linotype" panose="02040502050505030304" pitchFamily="18" charset="0"/>
                <a:cs typeface="Arial"/>
              </a:rPr>
              <a:t>point </a:t>
            </a:r>
            <a:r>
              <a:rPr sz="1687" spc="-102" dirty="0">
                <a:latin typeface="Palatino Linotype" panose="02040502050505030304" pitchFamily="18" charset="0"/>
                <a:cs typeface="Arial"/>
              </a:rPr>
              <a:t>becomes</a:t>
            </a:r>
            <a:r>
              <a:rPr sz="1687" spc="-91" dirty="0">
                <a:latin typeface="Palatino Linotype" panose="02040502050505030304" pitchFamily="18" charset="0"/>
                <a:cs typeface="Arial"/>
              </a:rPr>
              <a:t> </a:t>
            </a:r>
            <a:r>
              <a:rPr sz="1687" spc="-116" dirty="0">
                <a:latin typeface="Palatino Linotype" panose="02040502050505030304" pitchFamily="18" charset="0"/>
                <a:cs typeface="Arial"/>
              </a:rPr>
              <a:t>a </a:t>
            </a:r>
            <a:r>
              <a:rPr sz="1687" spc="-14" dirty="0">
                <a:latin typeface="Palatino Linotype" panose="02040502050505030304" pitchFamily="18" charset="0"/>
                <a:cs typeface="Arial"/>
              </a:rPr>
              <a:t>line</a:t>
            </a:r>
            <a:endParaRPr sz="1687" dirty="0">
              <a:latin typeface="Palatino Linotype" panose="02040502050505030304" pitchFamily="18" charset="0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101438" y="6390442"/>
            <a:ext cx="1097012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87" spc="-102" dirty="0">
                <a:latin typeface="Palatino Linotype" panose="02040502050505030304" pitchFamily="18" charset="0"/>
                <a:cs typeface="Arial"/>
              </a:rPr>
              <a:t>Image</a:t>
            </a:r>
            <a:r>
              <a:rPr sz="1687" spc="-88" dirty="0">
                <a:latin typeface="Palatino Linotype" panose="02040502050505030304" pitchFamily="18" charset="0"/>
                <a:cs typeface="Arial"/>
              </a:rPr>
              <a:t> </a:t>
            </a:r>
            <a:r>
              <a:rPr sz="1687" spc="-112" dirty="0">
                <a:latin typeface="Palatino Linotype" panose="02040502050505030304" pitchFamily="18" charset="0"/>
                <a:cs typeface="Arial"/>
              </a:rPr>
              <a:t>space</a:t>
            </a:r>
            <a:endParaRPr sz="1687" dirty="0">
              <a:latin typeface="Palatino Linotype" panose="02040502050505030304" pitchFamily="18" charset="0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837936" y="6379726"/>
            <a:ext cx="1484561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87" spc="-77" dirty="0">
                <a:latin typeface="Palatino Linotype" panose="02040502050505030304" pitchFamily="18" charset="0"/>
                <a:cs typeface="Arial"/>
              </a:rPr>
              <a:t>Parameter</a:t>
            </a:r>
            <a:r>
              <a:rPr sz="1687" spc="-56" dirty="0">
                <a:latin typeface="Palatino Linotype" panose="02040502050505030304" pitchFamily="18" charset="0"/>
                <a:cs typeface="Arial"/>
              </a:rPr>
              <a:t> </a:t>
            </a:r>
            <a:r>
              <a:rPr sz="1687" spc="-109" dirty="0">
                <a:latin typeface="Palatino Linotype" panose="02040502050505030304" pitchFamily="18" charset="0"/>
                <a:cs typeface="Arial"/>
              </a:rPr>
              <a:t>space</a:t>
            </a:r>
            <a:endParaRPr sz="1687" dirty="0">
              <a:latin typeface="Palatino Linotype" panose="02040502050505030304" pitchFamily="18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0968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1AC49-122F-D0A5-E284-A9E5227BA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altLang="zh-CN" dirty="0"/>
              <a:t>ata! Data! Data!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483F7-F902-74F9-68F8-47B50306E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Garbage In, Garbage Out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garbage?</a:t>
            </a:r>
          </a:p>
        </p:txBody>
      </p:sp>
      <p:pic>
        <p:nvPicPr>
          <p:cNvPr id="1026" name="Picture 2" descr="Must Know Machine Learning Jargons | by Anushka Bajpai | Jan, 2024 | Medium">
            <a:extLst>
              <a:ext uri="{FF2B5EF4-FFF2-40B4-BE49-F238E27FC236}">
                <a16:creationId xmlns:a16="http://schemas.microsoft.com/office/drawing/2014/main" id="{45B3F638-2F94-09D2-6A32-02BBF8FD6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712" y="1980710"/>
            <a:ext cx="9140575" cy="325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97786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7953" y="28651"/>
            <a:ext cx="6199436" cy="744827"/>
          </a:xfrm>
          <a:prstGeom prst="rect">
            <a:avLst/>
          </a:prstGeom>
        </p:spPr>
        <p:txBody>
          <a:bodyPr vert="horz" wrap="square" lIns="0" tIns="158948" rIns="0" bIns="0" rtlCol="0" anchor="ctr">
            <a:spAutoFit/>
          </a:bodyPr>
          <a:lstStyle/>
          <a:p>
            <a:pPr marL="63399">
              <a:spcBef>
                <a:spcPts val="70"/>
              </a:spcBef>
            </a:pPr>
            <a:r>
              <a:rPr sz="4219" spc="-253" dirty="0"/>
              <a:t>Image</a:t>
            </a:r>
            <a:r>
              <a:rPr sz="4219" spc="-197" dirty="0"/>
              <a:t> </a:t>
            </a:r>
            <a:r>
              <a:rPr sz="4219" spc="-207" dirty="0"/>
              <a:t>and</a:t>
            </a:r>
            <a:r>
              <a:rPr sz="4219" spc="-200" dirty="0"/>
              <a:t> </a:t>
            </a:r>
            <a:r>
              <a:rPr sz="4219" spc="-134" dirty="0"/>
              <a:t>parameter</a:t>
            </a:r>
            <a:r>
              <a:rPr sz="4219" spc="-197" dirty="0"/>
              <a:t> </a:t>
            </a:r>
            <a:r>
              <a:rPr sz="4219" spc="-316" dirty="0"/>
              <a:t>space</a:t>
            </a:r>
            <a:endParaRPr sz="4219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4524" y="1866305"/>
            <a:ext cx="1589484" cy="29468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46219" y="1866305"/>
            <a:ext cx="1589484" cy="29468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824359" y="2898294"/>
            <a:ext cx="3462040" cy="3422303"/>
            <a:chOff x="7538289" y="4122016"/>
            <a:chExt cx="4923790" cy="486727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38289" y="4122016"/>
              <a:ext cx="4923687" cy="486709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14200" y="6718300"/>
              <a:ext cx="393700" cy="2159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02800" y="4178300"/>
              <a:ext cx="177800" cy="330200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1921228" y="2890521"/>
            <a:ext cx="3462040" cy="3422303"/>
            <a:chOff x="564946" y="4110961"/>
            <a:chExt cx="4923790" cy="486727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4946" y="4110961"/>
              <a:ext cx="4923692" cy="48670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56200" y="6623523"/>
              <a:ext cx="241300" cy="21590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43200" y="4190999"/>
              <a:ext cx="228600" cy="3048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53384" y="5992367"/>
              <a:ext cx="192024" cy="1920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92116" y="6007099"/>
              <a:ext cx="112191" cy="11219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19500" y="5765799"/>
              <a:ext cx="431800" cy="2159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04359" y="5013959"/>
              <a:ext cx="192024" cy="19202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44616" y="5029199"/>
              <a:ext cx="112191" cy="11219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08660" y="4768849"/>
              <a:ext cx="431800" cy="21590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3107346" y="1401246"/>
            <a:ext cx="60230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53" dirty="0">
                <a:solidFill>
                  <a:srgbClr val="00882B"/>
                </a:solidFill>
                <a:latin typeface="Palatino Linotype" panose="02040502050505030304" pitchFamily="18" charset="0"/>
                <a:cs typeface="Arial"/>
              </a:rPr>
              <a:t>variables</a:t>
            </a:r>
            <a:endParaRPr sz="1266" dirty="0">
              <a:latin typeface="Palatino Linotype" panose="02040502050505030304" pitchFamily="18" charset="0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646476" y="2419231"/>
            <a:ext cx="77375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46" dirty="0">
                <a:solidFill>
                  <a:srgbClr val="00882B"/>
                </a:solidFill>
                <a:latin typeface="Palatino Linotype" panose="02040502050505030304" pitchFamily="18" charset="0"/>
                <a:cs typeface="Arial"/>
              </a:rPr>
              <a:t>parameters</a:t>
            </a:r>
            <a:endParaRPr sz="1266" dirty="0">
              <a:latin typeface="Palatino Linotype" panose="02040502050505030304" pitchFamily="18" charset="0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897916" y="1604991"/>
            <a:ext cx="1546175" cy="877788"/>
            <a:chOff x="1954011" y="2282654"/>
            <a:chExt cx="2199005" cy="1248410"/>
          </a:xfrm>
        </p:grpSpPr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88255" y="3194737"/>
              <a:ext cx="227630" cy="33627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88255" y="3073603"/>
              <a:ext cx="406579" cy="45740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27584" y="3057701"/>
              <a:ext cx="251616" cy="33825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727584" y="3057701"/>
              <a:ext cx="424999" cy="46723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124781" y="2302122"/>
              <a:ext cx="183592" cy="37047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931158" y="2302122"/>
              <a:ext cx="377214" cy="46642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145292" y="2383191"/>
              <a:ext cx="202377" cy="38503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954011" y="2282654"/>
              <a:ext cx="393658" cy="485576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8039883" y="2419231"/>
            <a:ext cx="77375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46" dirty="0">
                <a:solidFill>
                  <a:srgbClr val="00882B"/>
                </a:solidFill>
                <a:latin typeface="Palatino Linotype" panose="02040502050505030304" pitchFamily="18" charset="0"/>
                <a:cs typeface="Arial"/>
              </a:rPr>
              <a:t>parameters</a:t>
            </a:r>
            <a:endParaRPr sz="1266" dirty="0">
              <a:latin typeface="Palatino Linotype" panose="02040502050505030304" pitchFamily="18" charset="0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963225" y="2157720"/>
            <a:ext cx="818852" cy="333077"/>
            <a:chOff x="9158008" y="3068755"/>
            <a:chExt cx="1164590" cy="473709"/>
          </a:xfrm>
        </p:grpSpPr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58008" y="3205792"/>
              <a:ext cx="227630" cy="33627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58008" y="3084658"/>
              <a:ext cx="406579" cy="45740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897337" y="3068755"/>
              <a:ext cx="251616" cy="33825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897337" y="3068755"/>
              <a:ext cx="424999" cy="467230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8652682" y="1401246"/>
            <a:ext cx="60230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53" dirty="0">
                <a:solidFill>
                  <a:srgbClr val="00882B"/>
                </a:solidFill>
                <a:latin typeface="Palatino Linotype" panose="02040502050505030304" pitchFamily="18" charset="0"/>
                <a:cs typeface="Arial"/>
              </a:rPr>
              <a:t>variables</a:t>
            </a:r>
            <a:endParaRPr sz="1266" dirty="0">
              <a:latin typeface="Palatino Linotype" panose="02040502050505030304" pitchFamily="18" charset="0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443251" y="1604992"/>
            <a:ext cx="889843" cy="342006"/>
            <a:chOff x="9840710" y="2282654"/>
            <a:chExt cx="1265555" cy="486409"/>
          </a:xfrm>
        </p:grpSpPr>
        <p:pic>
          <p:nvPicPr>
            <p:cNvPr id="38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22581" y="2302122"/>
              <a:ext cx="183592" cy="37047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728958" y="2302122"/>
              <a:ext cx="377214" cy="46642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031990" y="2383191"/>
              <a:ext cx="202377" cy="38503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840710" y="2282654"/>
              <a:ext cx="393657" cy="485576"/>
            </a:xfrm>
            <a:prstGeom prst="rect">
              <a:avLst/>
            </a:prstGeom>
          </p:spPr>
        </p:pic>
      </p:grpSp>
      <p:grpSp>
        <p:nvGrpSpPr>
          <p:cNvPr id="42" name="object 42"/>
          <p:cNvGrpSpPr/>
          <p:nvPr/>
        </p:nvGrpSpPr>
        <p:grpSpPr>
          <a:xfrm>
            <a:off x="5484494" y="3684031"/>
            <a:ext cx="1305520" cy="1620292"/>
            <a:chOff x="5632703" y="5239511"/>
            <a:chExt cx="1856739" cy="2304415"/>
          </a:xfrm>
        </p:grpSpPr>
        <p:pic>
          <p:nvPicPr>
            <p:cNvPr id="43" name="object 4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632703" y="5239511"/>
              <a:ext cx="1856231" cy="230428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671978" y="5252857"/>
              <a:ext cx="1778704" cy="2225535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3101438" y="6390442"/>
            <a:ext cx="1097012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87" spc="-102" dirty="0">
                <a:latin typeface="Palatino Linotype" panose="02040502050505030304" pitchFamily="18" charset="0"/>
                <a:cs typeface="Arial"/>
              </a:rPr>
              <a:t>Image</a:t>
            </a:r>
            <a:r>
              <a:rPr sz="1687" spc="-88" dirty="0">
                <a:latin typeface="Palatino Linotype" panose="02040502050505030304" pitchFamily="18" charset="0"/>
                <a:cs typeface="Arial"/>
              </a:rPr>
              <a:t> </a:t>
            </a:r>
            <a:r>
              <a:rPr sz="1687" spc="-112" dirty="0">
                <a:latin typeface="Palatino Linotype" panose="02040502050505030304" pitchFamily="18" charset="0"/>
                <a:cs typeface="Arial"/>
              </a:rPr>
              <a:t>space</a:t>
            </a:r>
            <a:endParaRPr sz="1687" dirty="0">
              <a:latin typeface="Palatino Linotype" panose="02040502050505030304" pitchFamily="18" charset="0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837936" y="6379726"/>
            <a:ext cx="1484561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87" spc="-77" dirty="0">
                <a:latin typeface="Palatino Linotype" panose="02040502050505030304" pitchFamily="18" charset="0"/>
                <a:cs typeface="Arial"/>
              </a:rPr>
              <a:t>Parameter</a:t>
            </a:r>
            <a:r>
              <a:rPr sz="1687" spc="-56" dirty="0">
                <a:latin typeface="Palatino Linotype" panose="02040502050505030304" pitchFamily="18" charset="0"/>
                <a:cs typeface="Arial"/>
              </a:rPr>
              <a:t> </a:t>
            </a:r>
            <a:r>
              <a:rPr sz="1687" spc="-109" dirty="0">
                <a:latin typeface="Palatino Linotype" panose="02040502050505030304" pitchFamily="18" charset="0"/>
                <a:cs typeface="Arial"/>
              </a:rPr>
              <a:t>space</a:t>
            </a:r>
            <a:endParaRPr sz="1687" dirty="0">
              <a:latin typeface="Palatino Linotype" panose="02040502050505030304" pitchFamily="18" charset="0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630661" y="4054435"/>
            <a:ext cx="945654" cy="1052946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8483" marR="3572" algn="ctr">
              <a:lnSpc>
                <a:spcPct val="100800"/>
              </a:lnSpc>
              <a:spcBef>
                <a:spcPts val="53"/>
              </a:spcBef>
            </a:pPr>
            <a:r>
              <a:rPr sz="1687" dirty="0">
                <a:latin typeface="Palatino Linotype" panose="02040502050505030304" pitchFamily="18" charset="0"/>
                <a:cs typeface="Arial"/>
              </a:rPr>
              <a:t>two</a:t>
            </a:r>
            <a:r>
              <a:rPr sz="1687" spc="-77" dirty="0">
                <a:latin typeface="Palatino Linotype" panose="02040502050505030304" pitchFamily="18" charset="0"/>
                <a:cs typeface="Arial"/>
              </a:rPr>
              <a:t> </a:t>
            </a:r>
            <a:r>
              <a:rPr sz="1687" spc="-46" dirty="0">
                <a:latin typeface="Palatino Linotype" panose="02040502050505030304" pitchFamily="18" charset="0"/>
                <a:cs typeface="Arial"/>
              </a:rPr>
              <a:t>points </a:t>
            </a:r>
            <a:r>
              <a:rPr sz="1687" spc="-7" dirty="0">
                <a:latin typeface="Palatino Linotype" panose="02040502050505030304" pitchFamily="18" charset="0"/>
                <a:cs typeface="Arial"/>
              </a:rPr>
              <a:t>become</a:t>
            </a:r>
            <a:endParaRPr sz="1687" dirty="0">
              <a:latin typeface="Palatino Linotype" panose="02040502050505030304" pitchFamily="18" charset="0"/>
              <a:cs typeface="Arial"/>
            </a:endParaRPr>
          </a:p>
          <a:p>
            <a:pPr algn="ctr">
              <a:spcBef>
                <a:spcPts val="18"/>
              </a:spcBef>
            </a:pPr>
            <a:r>
              <a:rPr sz="1687" spc="-158" dirty="0">
                <a:latin typeface="Palatino Linotype" panose="02040502050505030304" pitchFamily="18" charset="0"/>
                <a:cs typeface="Arial"/>
              </a:rPr>
              <a:t>?</a:t>
            </a:r>
            <a:endParaRPr sz="1687" dirty="0">
              <a:latin typeface="Palatino Linotype" panose="02040502050505030304" pitchFamily="18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8836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7953" y="-26960"/>
            <a:ext cx="6199436" cy="744827"/>
          </a:xfrm>
          <a:prstGeom prst="rect">
            <a:avLst/>
          </a:prstGeom>
        </p:spPr>
        <p:txBody>
          <a:bodyPr vert="horz" wrap="square" lIns="0" tIns="158948" rIns="0" bIns="0" rtlCol="0" anchor="ctr">
            <a:spAutoFit/>
          </a:bodyPr>
          <a:lstStyle/>
          <a:p>
            <a:pPr marL="63399">
              <a:spcBef>
                <a:spcPts val="70"/>
              </a:spcBef>
            </a:pPr>
            <a:r>
              <a:rPr sz="4219" spc="-253" dirty="0"/>
              <a:t>Image</a:t>
            </a:r>
            <a:r>
              <a:rPr sz="4219" spc="-197" dirty="0"/>
              <a:t> </a:t>
            </a:r>
            <a:r>
              <a:rPr sz="4219" spc="-207" dirty="0"/>
              <a:t>and</a:t>
            </a:r>
            <a:r>
              <a:rPr sz="4219" spc="-200" dirty="0"/>
              <a:t> </a:t>
            </a:r>
            <a:r>
              <a:rPr sz="4219" spc="-134" dirty="0"/>
              <a:t>parameter</a:t>
            </a:r>
            <a:r>
              <a:rPr sz="4219" spc="-197" dirty="0"/>
              <a:t> </a:t>
            </a:r>
            <a:r>
              <a:rPr sz="4219" spc="-316" dirty="0"/>
              <a:t>space</a:t>
            </a:r>
            <a:endParaRPr sz="4219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4524" y="1866305"/>
            <a:ext cx="1589484" cy="29468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46219" y="1866305"/>
            <a:ext cx="1589484" cy="29468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824359" y="2898294"/>
            <a:ext cx="3462040" cy="3422303"/>
            <a:chOff x="7538289" y="4122016"/>
            <a:chExt cx="4923790" cy="486727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38289" y="4122016"/>
              <a:ext cx="4923687" cy="486709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14200" y="6718300"/>
              <a:ext cx="393700" cy="2159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02800" y="4178300"/>
              <a:ext cx="177800" cy="3302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823640" y="4529173"/>
              <a:ext cx="1267460" cy="3673475"/>
            </a:xfrm>
            <a:custGeom>
              <a:avLst/>
              <a:gdLst/>
              <a:ahLst/>
              <a:cxnLst/>
              <a:rect l="l" t="t" r="r" b="b"/>
              <a:pathLst>
                <a:path w="1267459" h="3673475">
                  <a:moveTo>
                    <a:pt x="1171724" y="3576488"/>
                  </a:moveTo>
                  <a:lnTo>
                    <a:pt x="1163699" y="3576995"/>
                  </a:lnTo>
                  <a:lnTo>
                    <a:pt x="1154424" y="3587520"/>
                  </a:lnTo>
                  <a:lnTo>
                    <a:pt x="1154931" y="3595545"/>
                  </a:lnTo>
                  <a:lnTo>
                    <a:pt x="1242711" y="3672903"/>
                  </a:lnTo>
                  <a:lnTo>
                    <a:pt x="1246906" y="3653000"/>
                  </a:lnTo>
                  <a:lnTo>
                    <a:pt x="1222728" y="3653000"/>
                  </a:lnTo>
                  <a:lnTo>
                    <a:pt x="1207929" y="3608394"/>
                  </a:lnTo>
                  <a:lnTo>
                    <a:pt x="1171724" y="3576488"/>
                  </a:lnTo>
                  <a:close/>
                </a:path>
                <a:path w="1267459" h="3673475">
                  <a:moveTo>
                    <a:pt x="1207929" y="3608394"/>
                  </a:moveTo>
                  <a:lnTo>
                    <a:pt x="1222728" y="3653000"/>
                  </a:lnTo>
                  <a:lnTo>
                    <a:pt x="1242735" y="3646361"/>
                  </a:lnTo>
                  <a:lnTo>
                    <a:pt x="1222347" y="3646361"/>
                  </a:lnTo>
                  <a:lnTo>
                    <a:pt x="1226837" y="3625058"/>
                  </a:lnTo>
                  <a:lnTo>
                    <a:pt x="1207929" y="3608394"/>
                  </a:lnTo>
                  <a:close/>
                </a:path>
                <a:path w="1267459" h="3673475">
                  <a:moveTo>
                    <a:pt x="1248723" y="3548786"/>
                  </a:moveTo>
                  <a:lnTo>
                    <a:pt x="1241987" y="3553178"/>
                  </a:lnTo>
                  <a:lnTo>
                    <a:pt x="1232035" y="3600394"/>
                  </a:lnTo>
                  <a:lnTo>
                    <a:pt x="1246835" y="3645001"/>
                  </a:lnTo>
                  <a:lnTo>
                    <a:pt x="1222728" y="3653000"/>
                  </a:lnTo>
                  <a:lnTo>
                    <a:pt x="1246906" y="3653000"/>
                  </a:lnTo>
                  <a:lnTo>
                    <a:pt x="1266841" y="3558416"/>
                  </a:lnTo>
                  <a:lnTo>
                    <a:pt x="1262449" y="3551679"/>
                  </a:lnTo>
                  <a:lnTo>
                    <a:pt x="1248723" y="3548786"/>
                  </a:lnTo>
                  <a:close/>
                </a:path>
                <a:path w="1267459" h="3673475">
                  <a:moveTo>
                    <a:pt x="1226837" y="3625058"/>
                  </a:moveTo>
                  <a:lnTo>
                    <a:pt x="1222347" y="3646361"/>
                  </a:lnTo>
                  <a:lnTo>
                    <a:pt x="1243171" y="3639452"/>
                  </a:lnTo>
                  <a:lnTo>
                    <a:pt x="1226837" y="3625058"/>
                  </a:lnTo>
                  <a:close/>
                </a:path>
                <a:path w="1267459" h="3673475">
                  <a:moveTo>
                    <a:pt x="1232035" y="3600394"/>
                  </a:moveTo>
                  <a:lnTo>
                    <a:pt x="1226837" y="3625058"/>
                  </a:lnTo>
                  <a:lnTo>
                    <a:pt x="1243171" y="3639452"/>
                  </a:lnTo>
                  <a:lnTo>
                    <a:pt x="1222347" y="3646361"/>
                  </a:lnTo>
                  <a:lnTo>
                    <a:pt x="1242735" y="3646361"/>
                  </a:lnTo>
                  <a:lnTo>
                    <a:pt x="1246835" y="3645001"/>
                  </a:lnTo>
                  <a:lnTo>
                    <a:pt x="1232035" y="3600394"/>
                  </a:lnTo>
                  <a:close/>
                </a:path>
                <a:path w="1267459" h="3673475">
                  <a:moveTo>
                    <a:pt x="40003" y="47844"/>
                  </a:moveTo>
                  <a:lnTo>
                    <a:pt x="34805" y="72508"/>
                  </a:lnTo>
                  <a:lnTo>
                    <a:pt x="1207929" y="3608394"/>
                  </a:lnTo>
                  <a:lnTo>
                    <a:pt x="1226837" y="3625058"/>
                  </a:lnTo>
                  <a:lnTo>
                    <a:pt x="1232035" y="3600394"/>
                  </a:lnTo>
                  <a:lnTo>
                    <a:pt x="58912" y="64508"/>
                  </a:lnTo>
                  <a:lnTo>
                    <a:pt x="40003" y="47844"/>
                  </a:lnTo>
                  <a:close/>
                </a:path>
                <a:path w="1267459" h="3673475">
                  <a:moveTo>
                    <a:pt x="24129" y="0"/>
                  </a:moveTo>
                  <a:lnTo>
                    <a:pt x="0" y="114486"/>
                  </a:lnTo>
                  <a:lnTo>
                    <a:pt x="4390" y="121224"/>
                  </a:lnTo>
                  <a:lnTo>
                    <a:pt x="18117" y="124117"/>
                  </a:lnTo>
                  <a:lnTo>
                    <a:pt x="24853" y="119725"/>
                  </a:lnTo>
                  <a:lnTo>
                    <a:pt x="34805" y="72508"/>
                  </a:lnTo>
                  <a:lnTo>
                    <a:pt x="20019" y="27941"/>
                  </a:lnTo>
                  <a:lnTo>
                    <a:pt x="44126" y="19942"/>
                  </a:lnTo>
                  <a:lnTo>
                    <a:pt x="46759" y="19942"/>
                  </a:lnTo>
                  <a:lnTo>
                    <a:pt x="24129" y="0"/>
                  </a:lnTo>
                  <a:close/>
                </a:path>
                <a:path w="1267459" h="3673475">
                  <a:moveTo>
                    <a:pt x="46759" y="19942"/>
                  </a:moveTo>
                  <a:lnTo>
                    <a:pt x="44126" y="19942"/>
                  </a:lnTo>
                  <a:lnTo>
                    <a:pt x="58912" y="64508"/>
                  </a:lnTo>
                  <a:lnTo>
                    <a:pt x="95115" y="96414"/>
                  </a:lnTo>
                  <a:lnTo>
                    <a:pt x="103140" y="95907"/>
                  </a:lnTo>
                  <a:lnTo>
                    <a:pt x="112415" y="85383"/>
                  </a:lnTo>
                  <a:lnTo>
                    <a:pt x="111909" y="77358"/>
                  </a:lnTo>
                  <a:lnTo>
                    <a:pt x="46759" y="19942"/>
                  </a:lnTo>
                  <a:close/>
                </a:path>
                <a:path w="1267459" h="3673475">
                  <a:moveTo>
                    <a:pt x="44126" y="19942"/>
                  </a:moveTo>
                  <a:lnTo>
                    <a:pt x="20019" y="27941"/>
                  </a:lnTo>
                  <a:lnTo>
                    <a:pt x="34805" y="72508"/>
                  </a:lnTo>
                  <a:lnTo>
                    <a:pt x="40003" y="47844"/>
                  </a:lnTo>
                  <a:lnTo>
                    <a:pt x="23670" y="33450"/>
                  </a:lnTo>
                  <a:lnTo>
                    <a:pt x="44493" y="26541"/>
                  </a:lnTo>
                  <a:lnTo>
                    <a:pt x="46315" y="26541"/>
                  </a:lnTo>
                  <a:lnTo>
                    <a:pt x="44126" y="19942"/>
                  </a:lnTo>
                  <a:close/>
                </a:path>
                <a:path w="1267459" h="3673475">
                  <a:moveTo>
                    <a:pt x="46315" y="26541"/>
                  </a:moveTo>
                  <a:lnTo>
                    <a:pt x="44493" y="26541"/>
                  </a:lnTo>
                  <a:lnTo>
                    <a:pt x="40003" y="47844"/>
                  </a:lnTo>
                  <a:lnTo>
                    <a:pt x="58912" y="64508"/>
                  </a:lnTo>
                  <a:lnTo>
                    <a:pt x="46315" y="26541"/>
                  </a:lnTo>
                  <a:close/>
                </a:path>
                <a:path w="1267459" h="3673475">
                  <a:moveTo>
                    <a:pt x="44493" y="26541"/>
                  </a:moveTo>
                  <a:lnTo>
                    <a:pt x="23670" y="33450"/>
                  </a:lnTo>
                  <a:lnTo>
                    <a:pt x="40003" y="47844"/>
                  </a:lnTo>
                  <a:lnTo>
                    <a:pt x="44493" y="26541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" name="object 10"/>
            <p:cNvSpPr/>
            <p:nvPr/>
          </p:nvSpPr>
          <p:spPr>
            <a:xfrm>
              <a:off x="8926459" y="4967194"/>
              <a:ext cx="3061335" cy="3061335"/>
            </a:xfrm>
            <a:custGeom>
              <a:avLst/>
              <a:gdLst/>
              <a:ahLst/>
              <a:cxnLst/>
              <a:rect l="l" t="t" r="r" b="b"/>
              <a:pathLst>
                <a:path w="3061334" h="3061334">
                  <a:moveTo>
                    <a:pt x="2954519" y="3006865"/>
                  </a:moveTo>
                  <a:lnTo>
                    <a:pt x="2947573" y="3010917"/>
                  </a:lnTo>
                  <a:lnTo>
                    <a:pt x="2944003" y="3024483"/>
                  </a:lnTo>
                  <a:lnTo>
                    <a:pt x="2948054" y="3031429"/>
                  </a:lnTo>
                  <a:lnTo>
                    <a:pt x="3061205" y="3061205"/>
                  </a:lnTo>
                  <a:lnTo>
                    <a:pt x="3058889" y="3052406"/>
                  </a:lnTo>
                  <a:lnTo>
                    <a:pt x="3034446" y="3052406"/>
                  </a:lnTo>
                  <a:lnTo>
                    <a:pt x="3001186" y="3019146"/>
                  </a:lnTo>
                  <a:lnTo>
                    <a:pt x="2954519" y="3006865"/>
                  </a:lnTo>
                  <a:close/>
                </a:path>
                <a:path w="3061334" h="3061334">
                  <a:moveTo>
                    <a:pt x="3001186" y="3019146"/>
                  </a:moveTo>
                  <a:lnTo>
                    <a:pt x="3034446" y="3052406"/>
                  </a:lnTo>
                  <a:lnTo>
                    <a:pt x="3040239" y="3046614"/>
                  </a:lnTo>
                  <a:lnTo>
                    <a:pt x="3031101" y="3046614"/>
                  </a:lnTo>
                  <a:lnTo>
                    <a:pt x="3025561" y="3025561"/>
                  </a:lnTo>
                  <a:lnTo>
                    <a:pt x="3001186" y="3019146"/>
                  </a:lnTo>
                  <a:close/>
                </a:path>
                <a:path w="3061334" h="3061334">
                  <a:moveTo>
                    <a:pt x="3024483" y="2944003"/>
                  </a:moveTo>
                  <a:lnTo>
                    <a:pt x="3010917" y="2947573"/>
                  </a:lnTo>
                  <a:lnTo>
                    <a:pt x="3006865" y="2954519"/>
                  </a:lnTo>
                  <a:lnTo>
                    <a:pt x="3019146" y="3001186"/>
                  </a:lnTo>
                  <a:lnTo>
                    <a:pt x="3052406" y="3034446"/>
                  </a:lnTo>
                  <a:lnTo>
                    <a:pt x="3034446" y="3052406"/>
                  </a:lnTo>
                  <a:lnTo>
                    <a:pt x="3058889" y="3052406"/>
                  </a:lnTo>
                  <a:lnTo>
                    <a:pt x="3031429" y="2948054"/>
                  </a:lnTo>
                  <a:lnTo>
                    <a:pt x="3024483" y="2944003"/>
                  </a:lnTo>
                  <a:close/>
                </a:path>
                <a:path w="3061334" h="3061334">
                  <a:moveTo>
                    <a:pt x="3025561" y="3025561"/>
                  </a:moveTo>
                  <a:lnTo>
                    <a:pt x="3031101" y="3046614"/>
                  </a:lnTo>
                  <a:lnTo>
                    <a:pt x="3046614" y="3031101"/>
                  </a:lnTo>
                  <a:lnTo>
                    <a:pt x="3025561" y="3025561"/>
                  </a:lnTo>
                  <a:close/>
                </a:path>
                <a:path w="3061334" h="3061334">
                  <a:moveTo>
                    <a:pt x="3019146" y="3001186"/>
                  </a:moveTo>
                  <a:lnTo>
                    <a:pt x="3025561" y="3025561"/>
                  </a:lnTo>
                  <a:lnTo>
                    <a:pt x="3046614" y="3031101"/>
                  </a:lnTo>
                  <a:lnTo>
                    <a:pt x="3031101" y="3046614"/>
                  </a:lnTo>
                  <a:lnTo>
                    <a:pt x="3040239" y="3046614"/>
                  </a:lnTo>
                  <a:lnTo>
                    <a:pt x="3052406" y="3034446"/>
                  </a:lnTo>
                  <a:lnTo>
                    <a:pt x="3019146" y="3001186"/>
                  </a:lnTo>
                  <a:close/>
                </a:path>
                <a:path w="3061334" h="3061334">
                  <a:moveTo>
                    <a:pt x="35645" y="35645"/>
                  </a:moveTo>
                  <a:lnTo>
                    <a:pt x="42059" y="60019"/>
                  </a:lnTo>
                  <a:lnTo>
                    <a:pt x="3001186" y="3019146"/>
                  </a:lnTo>
                  <a:lnTo>
                    <a:pt x="3025561" y="3025561"/>
                  </a:lnTo>
                  <a:lnTo>
                    <a:pt x="3019146" y="3001186"/>
                  </a:lnTo>
                  <a:lnTo>
                    <a:pt x="60020" y="42060"/>
                  </a:lnTo>
                  <a:lnTo>
                    <a:pt x="35645" y="35645"/>
                  </a:lnTo>
                  <a:close/>
                </a:path>
                <a:path w="3061334" h="3061334">
                  <a:moveTo>
                    <a:pt x="0" y="0"/>
                  </a:moveTo>
                  <a:lnTo>
                    <a:pt x="29776" y="113150"/>
                  </a:lnTo>
                  <a:lnTo>
                    <a:pt x="36722" y="117201"/>
                  </a:lnTo>
                  <a:lnTo>
                    <a:pt x="50288" y="113631"/>
                  </a:lnTo>
                  <a:lnTo>
                    <a:pt x="54340" y="106686"/>
                  </a:lnTo>
                  <a:lnTo>
                    <a:pt x="42059" y="60019"/>
                  </a:lnTo>
                  <a:lnTo>
                    <a:pt x="8827" y="26788"/>
                  </a:lnTo>
                  <a:lnTo>
                    <a:pt x="26788" y="8827"/>
                  </a:lnTo>
                  <a:lnTo>
                    <a:pt x="33545" y="8827"/>
                  </a:lnTo>
                  <a:lnTo>
                    <a:pt x="0" y="0"/>
                  </a:lnTo>
                  <a:close/>
                </a:path>
                <a:path w="3061334" h="3061334">
                  <a:moveTo>
                    <a:pt x="26788" y="8827"/>
                  </a:moveTo>
                  <a:lnTo>
                    <a:pt x="8827" y="26788"/>
                  </a:lnTo>
                  <a:lnTo>
                    <a:pt x="42059" y="60019"/>
                  </a:lnTo>
                  <a:lnTo>
                    <a:pt x="35645" y="35645"/>
                  </a:lnTo>
                  <a:lnTo>
                    <a:pt x="14591" y="30105"/>
                  </a:lnTo>
                  <a:lnTo>
                    <a:pt x="30104" y="14591"/>
                  </a:lnTo>
                  <a:lnTo>
                    <a:pt x="32551" y="14591"/>
                  </a:lnTo>
                  <a:lnTo>
                    <a:pt x="26788" y="8827"/>
                  </a:lnTo>
                  <a:close/>
                </a:path>
                <a:path w="3061334" h="3061334">
                  <a:moveTo>
                    <a:pt x="33545" y="8827"/>
                  </a:moveTo>
                  <a:lnTo>
                    <a:pt x="26788" y="8827"/>
                  </a:lnTo>
                  <a:lnTo>
                    <a:pt x="60020" y="42060"/>
                  </a:lnTo>
                  <a:lnTo>
                    <a:pt x="106686" y="54340"/>
                  </a:lnTo>
                  <a:lnTo>
                    <a:pt x="113631" y="50288"/>
                  </a:lnTo>
                  <a:lnTo>
                    <a:pt x="117201" y="36722"/>
                  </a:lnTo>
                  <a:lnTo>
                    <a:pt x="113150" y="29776"/>
                  </a:lnTo>
                  <a:lnTo>
                    <a:pt x="33545" y="8827"/>
                  </a:lnTo>
                  <a:close/>
                </a:path>
                <a:path w="3061334" h="3061334">
                  <a:moveTo>
                    <a:pt x="32551" y="14591"/>
                  </a:moveTo>
                  <a:lnTo>
                    <a:pt x="30104" y="14591"/>
                  </a:lnTo>
                  <a:lnTo>
                    <a:pt x="35645" y="35645"/>
                  </a:lnTo>
                  <a:lnTo>
                    <a:pt x="60020" y="42060"/>
                  </a:lnTo>
                  <a:lnTo>
                    <a:pt x="32551" y="14591"/>
                  </a:lnTo>
                  <a:close/>
                </a:path>
                <a:path w="3061334" h="3061334">
                  <a:moveTo>
                    <a:pt x="30104" y="14591"/>
                  </a:moveTo>
                  <a:lnTo>
                    <a:pt x="14591" y="30105"/>
                  </a:lnTo>
                  <a:lnTo>
                    <a:pt x="35645" y="35645"/>
                  </a:lnTo>
                  <a:lnTo>
                    <a:pt x="30104" y="14591"/>
                  </a:lnTo>
                  <a:close/>
                </a:path>
              </a:pathLst>
            </a:custGeom>
            <a:solidFill>
              <a:srgbClr val="00882B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33304" y="6483095"/>
              <a:ext cx="192024" cy="19202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72204" y="6497577"/>
              <a:ext cx="112191" cy="112191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921228" y="2890521"/>
            <a:ext cx="3462040" cy="3422303"/>
            <a:chOff x="564946" y="4110961"/>
            <a:chExt cx="4923790" cy="486727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4946" y="4110961"/>
              <a:ext cx="4923692" cy="486709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56200" y="6623523"/>
              <a:ext cx="241300" cy="2159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43200" y="4190999"/>
              <a:ext cx="228600" cy="3048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53384" y="5992367"/>
              <a:ext cx="192024" cy="19202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92116" y="6007099"/>
              <a:ext cx="112191" cy="11219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19500" y="5765799"/>
              <a:ext cx="431800" cy="2159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04359" y="5013959"/>
              <a:ext cx="192024" cy="1920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44616" y="5029199"/>
              <a:ext cx="112191" cy="11219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08660" y="4768849"/>
              <a:ext cx="431800" cy="215900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3107346" y="1401246"/>
            <a:ext cx="60230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53" dirty="0">
                <a:solidFill>
                  <a:srgbClr val="00882B"/>
                </a:solidFill>
                <a:latin typeface="Palatino Linotype" panose="02040502050505030304" pitchFamily="18" charset="0"/>
                <a:cs typeface="Arial"/>
              </a:rPr>
              <a:t>variables</a:t>
            </a:r>
            <a:endParaRPr sz="1266" dirty="0">
              <a:latin typeface="Palatino Linotype" panose="02040502050505030304" pitchFamily="18" charset="0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646476" y="2419231"/>
            <a:ext cx="77375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46" dirty="0">
                <a:solidFill>
                  <a:srgbClr val="00882B"/>
                </a:solidFill>
                <a:latin typeface="Palatino Linotype" panose="02040502050505030304" pitchFamily="18" charset="0"/>
                <a:cs typeface="Arial"/>
              </a:rPr>
              <a:t>parameters</a:t>
            </a:r>
            <a:endParaRPr sz="1266" dirty="0">
              <a:latin typeface="Palatino Linotype" panose="02040502050505030304" pitchFamily="18" charset="0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897916" y="1604991"/>
            <a:ext cx="1546175" cy="877788"/>
            <a:chOff x="1954011" y="2282654"/>
            <a:chExt cx="2199005" cy="1248410"/>
          </a:xfrm>
        </p:grpSpPr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88255" y="3194737"/>
              <a:ext cx="227630" cy="33627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988255" y="3073603"/>
              <a:ext cx="406579" cy="45740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727584" y="3057701"/>
              <a:ext cx="251616" cy="33825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727584" y="3057701"/>
              <a:ext cx="424999" cy="46723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124781" y="2302122"/>
              <a:ext cx="183592" cy="37047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931158" y="2302122"/>
              <a:ext cx="377214" cy="46642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145292" y="2383191"/>
              <a:ext cx="202377" cy="38503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954011" y="2282654"/>
              <a:ext cx="393658" cy="485576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8039883" y="2419231"/>
            <a:ext cx="77375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46" dirty="0">
                <a:solidFill>
                  <a:srgbClr val="00882B"/>
                </a:solidFill>
                <a:latin typeface="Palatino Linotype" panose="02040502050505030304" pitchFamily="18" charset="0"/>
                <a:cs typeface="Arial"/>
              </a:rPr>
              <a:t>parameters</a:t>
            </a:r>
            <a:endParaRPr sz="1266" dirty="0">
              <a:latin typeface="Palatino Linotype" panose="02040502050505030304" pitchFamily="18" charset="0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963225" y="2157720"/>
            <a:ext cx="818852" cy="333077"/>
            <a:chOff x="9158008" y="3068755"/>
            <a:chExt cx="1164590" cy="473709"/>
          </a:xfrm>
        </p:grpSpPr>
        <p:pic>
          <p:nvPicPr>
            <p:cNvPr id="36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58008" y="3205792"/>
              <a:ext cx="227630" cy="33627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58008" y="3084658"/>
              <a:ext cx="406579" cy="45740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897337" y="3068755"/>
              <a:ext cx="251616" cy="33825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897337" y="3068755"/>
              <a:ext cx="424999" cy="467230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8652682" y="1401246"/>
            <a:ext cx="60230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53" dirty="0">
                <a:solidFill>
                  <a:srgbClr val="00882B"/>
                </a:solidFill>
                <a:latin typeface="Palatino Linotype" panose="02040502050505030304" pitchFamily="18" charset="0"/>
                <a:cs typeface="Arial"/>
              </a:rPr>
              <a:t>variables</a:t>
            </a:r>
            <a:endParaRPr sz="1266" dirty="0">
              <a:latin typeface="Palatino Linotype" panose="02040502050505030304" pitchFamily="18" charset="0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8443251" y="1604992"/>
            <a:ext cx="889843" cy="342006"/>
            <a:chOff x="9840710" y="2282654"/>
            <a:chExt cx="1265555" cy="486409"/>
          </a:xfrm>
        </p:grpSpPr>
        <p:pic>
          <p:nvPicPr>
            <p:cNvPr id="42" name="object 4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922581" y="2302122"/>
              <a:ext cx="183592" cy="37047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728958" y="2302122"/>
              <a:ext cx="377214" cy="46642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031990" y="2383191"/>
              <a:ext cx="202377" cy="38503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840710" y="2282654"/>
              <a:ext cx="393657" cy="485576"/>
            </a:xfrm>
            <a:prstGeom prst="rect">
              <a:avLst/>
            </a:prstGeom>
          </p:spPr>
        </p:pic>
      </p:grpSp>
      <p:grpSp>
        <p:nvGrpSpPr>
          <p:cNvPr id="46" name="object 46"/>
          <p:cNvGrpSpPr/>
          <p:nvPr/>
        </p:nvGrpSpPr>
        <p:grpSpPr>
          <a:xfrm>
            <a:off x="5484494" y="3684031"/>
            <a:ext cx="1305520" cy="1620292"/>
            <a:chOff x="5632703" y="5239511"/>
            <a:chExt cx="1856739" cy="2304415"/>
          </a:xfrm>
        </p:grpSpPr>
        <p:pic>
          <p:nvPicPr>
            <p:cNvPr id="47" name="object 4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632703" y="5239511"/>
              <a:ext cx="1856231" cy="230428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671978" y="5252857"/>
              <a:ext cx="1778704" cy="2225535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3101438" y="6390442"/>
            <a:ext cx="1097012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87" spc="-102" dirty="0">
                <a:latin typeface="Palatino Linotype" panose="02040502050505030304" pitchFamily="18" charset="0"/>
                <a:cs typeface="Arial"/>
              </a:rPr>
              <a:t>Image</a:t>
            </a:r>
            <a:r>
              <a:rPr sz="1687" spc="-88" dirty="0">
                <a:latin typeface="Palatino Linotype" panose="02040502050505030304" pitchFamily="18" charset="0"/>
                <a:cs typeface="Arial"/>
              </a:rPr>
              <a:t> </a:t>
            </a:r>
            <a:r>
              <a:rPr sz="1687" spc="-112" dirty="0">
                <a:latin typeface="Palatino Linotype" panose="02040502050505030304" pitchFamily="18" charset="0"/>
                <a:cs typeface="Arial"/>
              </a:rPr>
              <a:t>space</a:t>
            </a:r>
            <a:endParaRPr sz="1687" dirty="0">
              <a:latin typeface="Palatino Linotype" panose="02040502050505030304" pitchFamily="18" charset="0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837936" y="6379726"/>
            <a:ext cx="1484561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87" spc="-77" dirty="0">
                <a:latin typeface="Palatino Linotype" panose="02040502050505030304" pitchFamily="18" charset="0"/>
                <a:cs typeface="Arial"/>
              </a:rPr>
              <a:t>Parameter</a:t>
            </a:r>
            <a:r>
              <a:rPr sz="1687" spc="-56" dirty="0">
                <a:latin typeface="Palatino Linotype" panose="02040502050505030304" pitchFamily="18" charset="0"/>
                <a:cs typeface="Arial"/>
              </a:rPr>
              <a:t> </a:t>
            </a:r>
            <a:r>
              <a:rPr sz="1687" spc="-109" dirty="0">
                <a:latin typeface="Palatino Linotype" panose="02040502050505030304" pitchFamily="18" charset="0"/>
                <a:cs typeface="Arial"/>
              </a:rPr>
              <a:t>space</a:t>
            </a:r>
            <a:endParaRPr sz="1687" dirty="0">
              <a:latin typeface="Palatino Linotype" panose="02040502050505030304" pitchFamily="18" charset="0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630661" y="4054435"/>
            <a:ext cx="945654" cy="1052946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8483" marR="3572" algn="ctr">
              <a:lnSpc>
                <a:spcPct val="100800"/>
              </a:lnSpc>
              <a:spcBef>
                <a:spcPts val="53"/>
              </a:spcBef>
            </a:pPr>
            <a:r>
              <a:rPr sz="1687" dirty="0">
                <a:latin typeface="Palatino Linotype" panose="02040502050505030304" pitchFamily="18" charset="0"/>
                <a:cs typeface="Arial"/>
              </a:rPr>
              <a:t>two</a:t>
            </a:r>
            <a:r>
              <a:rPr sz="1687" spc="-77" dirty="0">
                <a:latin typeface="Palatino Linotype" panose="02040502050505030304" pitchFamily="18" charset="0"/>
                <a:cs typeface="Arial"/>
              </a:rPr>
              <a:t> </a:t>
            </a:r>
            <a:r>
              <a:rPr sz="1687" spc="-46" dirty="0">
                <a:latin typeface="Palatino Linotype" panose="02040502050505030304" pitchFamily="18" charset="0"/>
                <a:cs typeface="Arial"/>
              </a:rPr>
              <a:t>points </a:t>
            </a:r>
            <a:r>
              <a:rPr sz="1687" spc="-7" dirty="0">
                <a:latin typeface="Palatino Linotype" panose="02040502050505030304" pitchFamily="18" charset="0"/>
                <a:cs typeface="Arial"/>
              </a:rPr>
              <a:t>become</a:t>
            </a:r>
            <a:endParaRPr sz="1687" dirty="0">
              <a:latin typeface="Palatino Linotype" panose="02040502050505030304" pitchFamily="18" charset="0"/>
              <a:cs typeface="Arial"/>
            </a:endParaRPr>
          </a:p>
          <a:p>
            <a:pPr algn="ctr">
              <a:spcBef>
                <a:spcPts val="18"/>
              </a:spcBef>
            </a:pPr>
            <a:r>
              <a:rPr sz="1687" spc="-158" dirty="0">
                <a:latin typeface="Palatino Linotype" panose="02040502050505030304" pitchFamily="18" charset="0"/>
                <a:cs typeface="Arial"/>
              </a:rPr>
              <a:t>?</a:t>
            </a:r>
            <a:endParaRPr sz="1687" dirty="0">
              <a:latin typeface="Palatino Linotype" panose="02040502050505030304" pitchFamily="18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79789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6282" y="287120"/>
            <a:ext cx="6199436" cy="744827"/>
          </a:xfrm>
          <a:prstGeom prst="rect">
            <a:avLst/>
          </a:prstGeom>
        </p:spPr>
        <p:txBody>
          <a:bodyPr vert="horz" wrap="square" lIns="0" tIns="158948" rIns="0" bIns="0" rtlCol="0" anchor="ctr">
            <a:spAutoFit/>
          </a:bodyPr>
          <a:lstStyle/>
          <a:p>
            <a:pPr marL="63399">
              <a:spcBef>
                <a:spcPts val="70"/>
              </a:spcBef>
            </a:pPr>
            <a:r>
              <a:rPr sz="4219" spc="-253" dirty="0"/>
              <a:t>Image</a:t>
            </a:r>
            <a:r>
              <a:rPr sz="4219" spc="-197" dirty="0"/>
              <a:t> </a:t>
            </a:r>
            <a:r>
              <a:rPr sz="4219" spc="-207" dirty="0"/>
              <a:t>and</a:t>
            </a:r>
            <a:r>
              <a:rPr sz="4219" spc="-200" dirty="0"/>
              <a:t> </a:t>
            </a:r>
            <a:r>
              <a:rPr sz="4219" spc="-134" dirty="0"/>
              <a:t>parameter</a:t>
            </a:r>
            <a:r>
              <a:rPr sz="4219" spc="-197" dirty="0"/>
              <a:t> </a:t>
            </a:r>
            <a:r>
              <a:rPr sz="4219" spc="-316" dirty="0"/>
              <a:t>space</a:t>
            </a:r>
            <a:endParaRPr sz="4219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4524" y="1866305"/>
            <a:ext cx="1589484" cy="29468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46219" y="1866305"/>
            <a:ext cx="1589484" cy="29468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824359" y="2898294"/>
            <a:ext cx="3462040" cy="3422303"/>
            <a:chOff x="7538289" y="4122016"/>
            <a:chExt cx="4923790" cy="486727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38289" y="4122016"/>
              <a:ext cx="4923687" cy="486709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88800" y="6718300"/>
              <a:ext cx="393700" cy="2159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02800" y="4178300"/>
              <a:ext cx="177800" cy="3302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926459" y="4967194"/>
              <a:ext cx="3061335" cy="3061335"/>
            </a:xfrm>
            <a:custGeom>
              <a:avLst/>
              <a:gdLst/>
              <a:ahLst/>
              <a:cxnLst/>
              <a:rect l="l" t="t" r="r" b="b"/>
              <a:pathLst>
                <a:path w="3061334" h="3061334">
                  <a:moveTo>
                    <a:pt x="2954519" y="3006865"/>
                  </a:moveTo>
                  <a:lnTo>
                    <a:pt x="2947573" y="3010917"/>
                  </a:lnTo>
                  <a:lnTo>
                    <a:pt x="2944003" y="3024483"/>
                  </a:lnTo>
                  <a:lnTo>
                    <a:pt x="2948054" y="3031429"/>
                  </a:lnTo>
                  <a:lnTo>
                    <a:pt x="3061205" y="3061205"/>
                  </a:lnTo>
                  <a:lnTo>
                    <a:pt x="3058889" y="3052406"/>
                  </a:lnTo>
                  <a:lnTo>
                    <a:pt x="3034446" y="3052406"/>
                  </a:lnTo>
                  <a:lnTo>
                    <a:pt x="3001186" y="3019146"/>
                  </a:lnTo>
                  <a:lnTo>
                    <a:pt x="2954519" y="3006865"/>
                  </a:lnTo>
                  <a:close/>
                </a:path>
                <a:path w="3061334" h="3061334">
                  <a:moveTo>
                    <a:pt x="3001186" y="3019146"/>
                  </a:moveTo>
                  <a:lnTo>
                    <a:pt x="3034446" y="3052406"/>
                  </a:lnTo>
                  <a:lnTo>
                    <a:pt x="3040239" y="3046614"/>
                  </a:lnTo>
                  <a:lnTo>
                    <a:pt x="3031101" y="3046614"/>
                  </a:lnTo>
                  <a:lnTo>
                    <a:pt x="3025561" y="3025561"/>
                  </a:lnTo>
                  <a:lnTo>
                    <a:pt x="3001186" y="3019146"/>
                  </a:lnTo>
                  <a:close/>
                </a:path>
                <a:path w="3061334" h="3061334">
                  <a:moveTo>
                    <a:pt x="3024483" y="2944003"/>
                  </a:moveTo>
                  <a:lnTo>
                    <a:pt x="3010917" y="2947573"/>
                  </a:lnTo>
                  <a:lnTo>
                    <a:pt x="3006865" y="2954519"/>
                  </a:lnTo>
                  <a:lnTo>
                    <a:pt x="3019146" y="3001186"/>
                  </a:lnTo>
                  <a:lnTo>
                    <a:pt x="3052406" y="3034446"/>
                  </a:lnTo>
                  <a:lnTo>
                    <a:pt x="3034446" y="3052406"/>
                  </a:lnTo>
                  <a:lnTo>
                    <a:pt x="3058889" y="3052406"/>
                  </a:lnTo>
                  <a:lnTo>
                    <a:pt x="3031429" y="2948054"/>
                  </a:lnTo>
                  <a:lnTo>
                    <a:pt x="3024483" y="2944003"/>
                  </a:lnTo>
                  <a:close/>
                </a:path>
                <a:path w="3061334" h="3061334">
                  <a:moveTo>
                    <a:pt x="3025561" y="3025561"/>
                  </a:moveTo>
                  <a:lnTo>
                    <a:pt x="3031101" y="3046614"/>
                  </a:lnTo>
                  <a:lnTo>
                    <a:pt x="3046614" y="3031101"/>
                  </a:lnTo>
                  <a:lnTo>
                    <a:pt x="3025561" y="3025561"/>
                  </a:lnTo>
                  <a:close/>
                </a:path>
                <a:path w="3061334" h="3061334">
                  <a:moveTo>
                    <a:pt x="3019146" y="3001186"/>
                  </a:moveTo>
                  <a:lnTo>
                    <a:pt x="3025561" y="3025561"/>
                  </a:lnTo>
                  <a:lnTo>
                    <a:pt x="3046614" y="3031101"/>
                  </a:lnTo>
                  <a:lnTo>
                    <a:pt x="3031101" y="3046614"/>
                  </a:lnTo>
                  <a:lnTo>
                    <a:pt x="3040239" y="3046614"/>
                  </a:lnTo>
                  <a:lnTo>
                    <a:pt x="3052406" y="3034446"/>
                  </a:lnTo>
                  <a:lnTo>
                    <a:pt x="3019146" y="3001186"/>
                  </a:lnTo>
                  <a:close/>
                </a:path>
                <a:path w="3061334" h="3061334">
                  <a:moveTo>
                    <a:pt x="35645" y="35645"/>
                  </a:moveTo>
                  <a:lnTo>
                    <a:pt x="42059" y="60019"/>
                  </a:lnTo>
                  <a:lnTo>
                    <a:pt x="3001186" y="3019146"/>
                  </a:lnTo>
                  <a:lnTo>
                    <a:pt x="3025561" y="3025561"/>
                  </a:lnTo>
                  <a:lnTo>
                    <a:pt x="3019146" y="3001186"/>
                  </a:lnTo>
                  <a:lnTo>
                    <a:pt x="60020" y="42060"/>
                  </a:lnTo>
                  <a:lnTo>
                    <a:pt x="35645" y="35645"/>
                  </a:lnTo>
                  <a:close/>
                </a:path>
                <a:path w="3061334" h="3061334">
                  <a:moveTo>
                    <a:pt x="0" y="0"/>
                  </a:moveTo>
                  <a:lnTo>
                    <a:pt x="29776" y="113150"/>
                  </a:lnTo>
                  <a:lnTo>
                    <a:pt x="36722" y="117201"/>
                  </a:lnTo>
                  <a:lnTo>
                    <a:pt x="50288" y="113631"/>
                  </a:lnTo>
                  <a:lnTo>
                    <a:pt x="54340" y="106686"/>
                  </a:lnTo>
                  <a:lnTo>
                    <a:pt x="42059" y="60019"/>
                  </a:lnTo>
                  <a:lnTo>
                    <a:pt x="8827" y="26788"/>
                  </a:lnTo>
                  <a:lnTo>
                    <a:pt x="26788" y="8827"/>
                  </a:lnTo>
                  <a:lnTo>
                    <a:pt x="33545" y="8827"/>
                  </a:lnTo>
                  <a:lnTo>
                    <a:pt x="0" y="0"/>
                  </a:lnTo>
                  <a:close/>
                </a:path>
                <a:path w="3061334" h="3061334">
                  <a:moveTo>
                    <a:pt x="26788" y="8827"/>
                  </a:moveTo>
                  <a:lnTo>
                    <a:pt x="8827" y="26788"/>
                  </a:lnTo>
                  <a:lnTo>
                    <a:pt x="42059" y="60019"/>
                  </a:lnTo>
                  <a:lnTo>
                    <a:pt x="35645" y="35645"/>
                  </a:lnTo>
                  <a:lnTo>
                    <a:pt x="14591" y="30105"/>
                  </a:lnTo>
                  <a:lnTo>
                    <a:pt x="30104" y="14591"/>
                  </a:lnTo>
                  <a:lnTo>
                    <a:pt x="32551" y="14591"/>
                  </a:lnTo>
                  <a:lnTo>
                    <a:pt x="26788" y="8827"/>
                  </a:lnTo>
                  <a:close/>
                </a:path>
                <a:path w="3061334" h="3061334">
                  <a:moveTo>
                    <a:pt x="33545" y="8827"/>
                  </a:moveTo>
                  <a:lnTo>
                    <a:pt x="26788" y="8827"/>
                  </a:lnTo>
                  <a:lnTo>
                    <a:pt x="60020" y="42060"/>
                  </a:lnTo>
                  <a:lnTo>
                    <a:pt x="106686" y="54340"/>
                  </a:lnTo>
                  <a:lnTo>
                    <a:pt x="113631" y="50288"/>
                  </a:lnTo>
                  <a:lnTo>
                    <a:pt x="117201" y="36722"/>
                  </a:lnTo>
                  <a:lnTo>
                    <a:pt x="113150" y="29776"/>
                  </a:lnTo>
                  <a:lnTo>
                    <a:pt x="33545" y="8827"/>
                  </a:lnTo>
                  <a:close/>
                </a:path>
                <a:path w="3061334" h="3061334">
                  <a:moveTo>
                    <a:pt x="32551" y="14591"/>
                  </a:moveTo>
                  <a:lnTo>
                    <a:pt x="30104" y="14591"/>
                  </a:lnTo>
                  <a:lnTo>
                    <a:pt x="35645" y="35645"/>
                  </a:lnTo>
                  <a:lnTo>
                    <a:pt x="60020" y="42060"/>
                  </a:lnTo>
                  <a:lnTo>
                    <a:pt x="32551" y="14591"/>
                  </a:lnTo>
                  <a:close/>
                </a:path>
                <a:path w="3061334" h="3061334">
                  <a:moveTo>
                    <a:pt x="30104" y="14591"/>
                  </a:moveTo>
                  <a:lnTo>
                    <a:pt x="14591" y="30105"/>
                  </a:lnTo>
                  <a:lnTo>
                    <a:pt x="35645" y="35645"/>
                  </a:lnTo>
                  <a:lnTo>
                    <a:pt x="30104" y="14591"/>
                  </a:lnTo>
                  <a:close/>
                </a:path>
              </a:pathLst>
            </a:custGeom>
            <a:solidFill>
              <a:srgbClr val="00882B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" name="object 10"/>
            <p:cNvSpPr/>
            <p:nvPr/>
          </p:nvSpPr>
          <p:spPr>
            <a:xfrm>
              <a:off x="9823640" y="4529173"/>
              <a:ext cx="1267460" cy="3673475"/>
            </a:xfrm>
            <a:custGeom>
              <a:avLst/>
              <a:gdLst/>
              <a:ahLst/>
              <a:cxnLst/>
              <a:rect l="l" t="t" r="r" b="b"/>
              <a:pathLst>
                <a:path w="1267459" h="3673475">
                  <a:moveTo>
                    <a:pt x="1171724" y="3576488"/>
                  </a:moveTo>
                  <a:lnTo>
                    <a:pt x="1163699" y="3576995"/>
                  </a:lnTo>
                  <a:lnTo>
                    <a:pt x="1154424" y="3587520"/>
                  </a:lnTo>
                  <a:lnTo>
                    <a:pt x="1154931" y="3595545"/>
                  </a:lnTo>
                  <a:lnTo>
                    <a:pt x="1242711" y="3672903"/>
                  </a:lnTo>
                  <a:lnTo>
                    <a:pt x="1246906" y="3653000"/>
                  </a:lnTo>
                  <a:lnTo>
                    <a:pt x="1222728" y="3653000"/>
                  </a:lnTo>
                  <a:lnTo>
                    <a:pt x="1207929" y="3608394"/>
                  </a:lnTo>
                  <a:lnTo>
                    <a:pt x="1171724" y="3576488"/>
                  </a:lnTo>
                  <a:close/>
                </a:path>
                <a:path w="1267459" h="3673475">
                  <a:moveTo>
                    <a:pt x="1207929" y="3608394"/>
                  </a:moveTo>
                  <a:lnTo>
                    <a:pt x="1222728" y="3653000"/>
                  </a:lnTo>
                  <a:lnTo>
                    <a:pt x="1242735" y="3646361"/>
                  </a:lnTo>
                  <a:lnTo>
                    <a:pt x="1222347" y="3646361"/>
                  </a:lnTo>
                  <a:lnTo>
                    <a:pt x="1226837" y="3625058"/>
                  </a:lnTo>
                  <a:lnTo>
                    <a:pt x="1207929" y="3608394"/>
                  </a:lnTo>
                  <a:close/>
                </a:path>
                <a:path w="1267459" h="3673475">
                  <a:moveTo>
                    <a:pt x="1248723" y="3548786"/>
                  </a:moveTo>
                  <a:lnTo>
                    <a:pt x="1241987" y="3553178"/>
                  </a:lnTo>
                  <a:lnTo>
                    <a:pt x="1232035" y="3600394"/>
                  </a:lnTo>
                  <a:lnTo>
                    <a:pt x="1246835" y="3645001"/>
                  </a:lnTo>
                  <a:lnTo>
                    <a:pt x="1222728" y="3653000"/>
                  </a:lnTo>
                  <a:lnTo>
                    <a:pt x="1246906" y="3653000"/>
                  </a:lnTo>
                  <a:lnTo>
                    <a:pt x="1266841" y="3558416"/>
                  </a:lnTo>
                  <a:lnTo>
                    <a:pt x="1262449" y="3551679"/>
                  </a:lnTo>
                  <a:lnTo>
                    <a:pt x="1248723" y="3548786"/>
                  </a:lnTo>
                  <a:close/>
                </a:path>
                <a:path w="1267459" h="3673475">
                  <a:moveTo>
                    <a:pt x="1226837" y="3625058"/>
                  </a:moveTo>
                  <a:lnTo>
                    <a:pt x="1222347" y="3646361"/>
                  </a:lnTo>
                  <a:lnTo>
                    <a:pt x="1243171" y="3639452"/>
                  </a:lnTo>
                  <a:lnTo>
                    <a:pt x="1226837" y="3625058"/>
                  </a:lnTo>
                  <a:close/>
                </a:path>
                <a:path w="1267459" h="3673475">
                  <a:moveTo>
                    <a:pt x="1232035" y="3600394"/>
                  </a:moveTo>
                  <a:lnTo>
                    <a:pt x="1226837" y="3625058"/>
                  </a:lnTo>
                  <a:lnTo>
                    <a:pt x="1243171" y="3639452"/>
                  </a:lnTo>
                  <a:lnTo>
                    <a:pt x="1222347" y="3646361"/>
                  </a:lnTo>
                  <a:lnTo>
                    <a:pt x="1242735" y="3646361"/>
                  </a:lnTo>
                  <a:lnTo>
                    <a:pt x="1246835" y="3645001"/>
                  </a:lnTo>
                  <a:lnTo>
                    <a:pt x="1232035" y="3600394"/>
                  </a:lnTo>
                  <a:close/>
                </a:path>
                <a:path w="1267459" h="3673475">
                  <a:moveTo>
                    <a:pt x="40003" y="47844"/>
                  </a:moveTo>
                  <a:lnTo>
                    <a:pt x="34805" y="72508"/>
                  </a:lnTo>
                  <a:lnTo>
                    <a:pt x="1207929" y="3608394"/>
                  </a:lnTo>
                  <a:lnTo>
                    <a:pt x="1226837" y="3625058"/>
                  </a:lnTo>
                  <a:lnTo>
                    <a:pt x="1232035" y="3600394"/>
                  </a:lnTo>
                  <a:lnTo>
                    <a:pt x="58912" y="64508"/>
                  </a:lnTo>
                  <a:lnTo>
                    <a:pt x="40003" y="47844"/>
                  </a:lnTo>
                  <a:close/>
                </a:path>
                <a:path w="1267459" h="3673475">
                  <a:moveTo>
                    <a:pt x="24129" y="0"/>
                  </a:moveTo>
                  <a:lnTo>
                    <a:pt x="0" y="114486"/>
                  </a:lnTo>
                  <a:lnTo>
                    <a:pt x="4390" y="121224"/>
                  </a:lnTo>
                  <a:lnTo>
                    <a:pt x="18117" y="124117"/>
                  </a:lnTo>
                  <a:lnTo>
                    <a:pt x="24853" y="119725"/>
                  </a:lnTo>
                  <a:lnTo>
                    <a:pt x="34805" y="72508"/>
                  </a:lnTo>
                  <a:lnTo>
                    <a:pt x="20019" y="27941"/>
                  </a:lnTo>
                  <a:lnTo>
                    <a:pt x="44126" y="19942"/>
                  </a:lnTo>
                  <a:lnTo>
                    <a:pt x="46759" y="19942"/>
                  </a:lnTo>
                  <a:lnTo>
                    <a:pt x="24129" y="0"/>
                  </a:lnTo>
                  <a:close/>
                </a:path>
                <a:path w="1267459" h="3673475">
                  <a:moveTo>
                    <a:pt x="46759" y="19942"/>
                  </a:moveTo>
                  <a:lnTo>
                    <a:pt x="44126" y="19942"/>
                  </a:lnTo>
                  <a:lnTo>
                    <a:pt x="58912" y="64508"/>
                  </a:lnTo>
                  <a:lnTo>
                    <a:pt x="95115" y="96414"/>
                  </a:lnTo>
                  <a:lnTo>
                    <a:pt x="103140" y="95907"/>
                  </a:lnTo>
                  <a:lnTo>
                    <a:pt x="112415" y="85383"/>
                  </a:lnTo>
                  <a:lnTo>
                    <a:pt x="111909" y="77358"/>
                  </a:lnTo>
                  <a:lnTo>
                    <a:pt x="46759" y="19942"/>
                  </a:lnTo>
                  <a:close/>
                </a:path>
                <a:path w="1267459" h="3673475">
                  <a:moveTo>
                    <a:pt x="44126" y="19942"/>
                  </a:moveTo>
                  <a:lnTo>
                    <a:pt x="20019" y="27941"/>
                  </a:lnTo>
                  <a:lnTo>
                    <a:pt x="34805" y="72508"/>
                  </a:lnTo>
                  <a:lnTo>
                    <a:pt x="40003" y="47844"/>
                  </a:lnTo>
                  <a:lnTo>
                    <a:pt x="23670" y="33450"/>
                  </a:lnTo>
                  <a:lnTo>
                    <a:pt x="44493" y="26541"/>
                  </a:lnTo>
                  <a:lnTo>
                    <a:pt x="46315" y="26541"/>
                  </a:lnTo>
                  <a:lnTo>
                    <a:pt x="44126" y="19942"/>
                  </a:lnTo>
                  <a:close/>
                </a:path>
                <a:path w="1267459" h="3673475">
                  <a:moveTo>
                    <a:pt x="46315" y="26541"/>
                  </a:moveTo>
                  <a:lnTo>
                    <a:pt x="44493" y="26541"/>
                  </a:lnTo>
                  <a:lnTo>
                    <a:pt x="40003" y="47844"/>
                  </a:lnTo>
                  <a:lnTo>
                    <a:pt x="58912" y="64508"/>
                  </a:lnTo>
                  <a:lnTo>
                    <a:pt x="46315" y="26541"/>
                  </a:lnTo>
                  <a:close/>
                </a:path>
                <a:path w="1267459" h="3673475">
                  <a:moveTo>
                    <a:pt x="44493" y="26541"/>
                  </a:moveTo>
                  <a:lnTo>
                    <a:pt x="23670" y="33450"/>
                  </a:lnTo>
                  <a:lnTo>
                    <a:pt x="40003" y="47844"/>
                  </a:lnTo>
                  <a:lnTo>
                    <a:pt x="44493" y="26541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21112" y="6483095"/>
              <a:ext cx="188975" cy="19202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59504" y="6497577"/>
              <a:ext cx="112191" cy="112191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921228" y="2890521"/>
            <a:ext cx="3462040" cy="3422303"/>
            <a:chOff x="564946" y="4110961"/>
            <a:chExt cx="4923790" cy="486727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4946" y="4110961"/>
              <a:ext cx="4923692" cy="486709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56200" y="6623523"/>
              <a:ext cx="241300" cy="2159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43200" y="4190999"/>
              <a:ext cx="228600" cy="3048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53384" y="5992367"/>
              <a:ext cx="192024" cy="19202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92116" y="6007099"/>
              <a:ext cx="112191" cy="11219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19500" y="5765799"/>
              <a:ext cx="431800" cy="2159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04359" y="5013959"/>
              <a:ext cx="192024" cy="1920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44616" y="5029199"/>
              <a:ext cx="112191" cy="11219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08660" y="4768849"/>
              <a:ext cx="431800" cy="2159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02536" y="7427975"/>
              <a:ext cx="192024" cy="19202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41911" y="7442200"/>
              <a:ext cx="112193" cy="11219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16371" y="7031532"/>
              <a:ext cx="758567" cy="215901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3107346" y="1401246"/>
            <a:ext cx="60230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53" dirty="0">
                <a:solidFill>
                  <a:srgbClr val="00882B"/>
                </a:solidFill>
                <a:latin typeface="Palatino Linotype" panose="02040502050505030304" pitchFamily="18" charset="0"/>
                <a:cs typeface="Arial"/>
              </a:rPr>
              <a:t>variables</a:t>
            </a:r>
            <a:endParaRPr sz="1266" dirty="0">
              <a:latin typeface="Palatino Linotype" panose="02040502050505030304" pitchFamily="18" charset="0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646476" y="2419231"/>
            <a:ext cx="77375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46" dirty="0">
                <a:solidFill>
                  <a:srgbClr val="00882B"/>
                </a:solidFill>
                <a:latin typeface="Palatino Linotype" panose="02040502050505030304" pitchFamily="18" charset="0"/>
                <a:cs typeface="Arial"/>
              </a:rPr>
              <a:t>parameters</a:t>
            </a:r>
            <a:endParaRPr sz="1266" dirty="0">
              <a:latin typeface="Palatino Linotype" panose="02040502050505030304" pitchFamily="18" charset="0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897916" y="1604991"/>
            <a:ext cx="1546175" cy="877788"/>
            <a:chOff x="1954011" y="2282654"/>
            <a:chExt cx="2199005" cy="1248410"/>
          </a:xfrm>
        </p:grpSpPr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988255" y="3194737"/>
              <a:ext cx="227630" cy="33627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988255" y="3073603"/>
              <a:ext cx="406579" cy="45740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727584" y="3057701"/>
              <a:ext cx="251616" cy="33825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727584" y="3057701"/>
              <a:ext cx="424999" cy="46723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124781" y="2302122"/>
              <a:ext cx="183592" cy="37047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31158" y="2302122"/>
              <a:ext cx="377214" cy="46642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145292" y="2383191"/>
              <a:ext cx="202377" cy="38503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954011" y="2282654"/>
              <a:ext cx="393658" cy="485576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8039883" y="2419231"/>
            <a:ext cx="77375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46" dirty="0">
                <a:solidFill>
                  <a:srgbClr val="00882B"/>
                </a:solidFill>
                <a:latin typeface="Palatino Linotype" panose="02040502050505030304" pitchFamily="18" charset="0"/>
                <a:cs typeface="Arial"/>
              </a:rPr>
              <a:t>parameters</a:t>
            </a:r>
            <a:endParaRPr sz="1266" dirty="0">
              <a:latin typeface="Palatino Linotype" panose="02040502050505030304" pitchFamily="18" charset="0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7963225" y="2157720"/>
            <a:ext cx="818852" cy="333077"/>
            <a:chOff x="9158008" y="3068755"/>
            <a:chExt cx="1164590" cy="473709"/>
          </a:xfrm>
        </p:grpSpPr>
        <p:pic>
          <p:nvPicPr>
            <p:cNvPr id="39" name="object 3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158008" y="3205792"/>
              <a:ext cx="227630" cy="33627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158008" y="3084658"/>
              <a:ext cx="406579" cy="45740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897337" y="3068755"/>
              <a:ext cx="251616" cy="33825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897337" y="3068755"/>
              <a:ext cx="424999" cy="467230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8652682" y="1401246"/>
            <a:ext cx="60230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53" dirty="0">
                <a:solidFill>
                  <a:srgbClr val="00882B"/>
                </a:solidFill>
                <a:latin typeface="Palatino Linotype" panose="02040502050505030304" pitchFamily="18" charset="0"/>
                <a:cs typeface="Arial"/>
              </a:rPr>
              <a:t>variables</a:t>
            </a:r>
            <a:endParaRPr sz="1266" dirty="0">
              <a:latin typeface="Palatino Linotype" panose="02040502050505030304" pitchFamily="18" charset="0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8443251" y="1604992"/>
            <a:ext cx="889843" cy="342006"/>
            <a:chOff x="9840710" y="2282654"/>
            <a:chExt cx="1265555" cy="486409"/>
          </a:xfrm>
        </p:grpSpPr>
        <p:pic>
          <p:nvPicPr>
            <p:cNvPr id="45" name="object 4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922581" y="2302122"/>
              <a:ext cx="183592" cy="37047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728958" y="2302122"/>
              <a:ext cx="377214" cy="46642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031990" y="2383191"/>
              <a:ext cx="202377" cy="38503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840710" y="2282654"/>
              <a:ext cx="393657" cy="485576"/>
            </a:xfrm>
            <a:prstGeom prst="rect">
              <a:avLst/>
            </a:prstGeom>
          </p:spPr>
        </p:pic>
      </p:grpSp>
      <p:grpSp>
        <p:nvGrpSpPr>
          <p:cNvPr id="49" name="object 49"/>
          <p:cNvGrpSpPr/>
          <p:nvPr/>
        </p:nvGrpSpPr>
        <p:grpSpPr>
          <a:xfrm>
            <a:off x="5484494" y="3684031"/>
            <a:ext cx="1305520" cy="1620292"/>
            <a:chOff x="5632703" y="5239511"/>
            <a:chExt cx="1856739" cy="2304415"/>
          </a:xfrm>
        </p:grpSpPr>
        <p:pic>
          <p:nvPicPr>
            <p:cNvPr id="50" name="object 5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632703" y="5239511"/>
              <a:ext cx="1856231" cy="230428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671978" y="5252857"/>
              <a:ext cx="1778704" cy="2225535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3101438" y="6390442"/>
            <a:ext cx="1097012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87" spc="-102" dirty="0">
                <a:latin typeface="Palatino Linotype" panose="02040502050505030304" pitchFamily="18" charset="0"/>
                <a:cs typeface="Arial"/>
              </a:rPr>
              <a:t>Image</a:t>
            </a:r>
            <a:r>
              <a:rPr sz="1687" spc="-88" dirty="0">
                <a:latin typeface="Palatino Linotype" panose="02040502050505030304" pitchFamily="18" charset="0"/>
                <a:cs typeface="Arial"/>
              </a:rPr>
              <a:t> </a:t>
            </a:r>
            <a:r>
              <a:rPr sz="1687" spc="-112" dirty="0">
                <a:latin typeface="Palatino Linotype" panose="02040502050505030304" pitchFamily="18" charset="0"/>
                <a:cs typeface="Arial"/>
              </a:rPr>
              <a:t>space</a:t>
            </a:r>
            <a:endParaRPr sz="1687" dirty="0">
              <a:latin typeface="Palatino Linotype" panose="02040502050505030304" pitchFamily="18" charset="0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837936" y="6379726"/>
            <a:ext cx="1484561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87" spc="-77" dirty="0">
                <a:latin typeface="Palatino Linotype" panose="02040502050505030304" pitchFamily="18" charset="0"/>
                <a:cs typeface="Arial"/>
              </a:rPr>
              <a:t>Parameter</a:t>
            </a:r>
            <a:r>
              <a:rPr sz="1687" spc="-56" dirty="0">
                <a:latin typeface="Palatino Linotype" panose="02040502050505030304" pitchFamily="18" charset="0"/>
                <a:cs typeface="Arial"/>
              </a:rPr>
              <a:t> </a:t>
            </a:r>
            <a:r>
              <a:rPr sz="1687" spc="-109" dirty="0">
                <a:latin typeface="Palatino Linotype" panose="02040502050505030304" pitchFamily="18" charset="0"/>
                <a:cs typeface="Arial"/>
              </a:rPr>
              <a:t>space</a:t>
            </a:r>
            <a:endParaRPr sz="1687" dirty="0">
              <a:latin typeface="Palatino Linotype" panose="02040502050505030304" pitchFamily="18" charset="0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542767" y="4099440"/>
            <a:ext cx="1081832" cy="1052946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8929" marR="3572" algn="ctr">
              <a:lnSpc>
                <a:spcPct val="100800"/>
              </a:lnSpc>
              <a:spcBef>
                <a:spcPts val="53"/>
              </a:spcBef>
            </a:pPr>
            <a:r>
              <a:rPr sz="1687" spc="-28" dirty="0">
                <a:latin typeface="Palatino Linotype" panose="02040502050505030304" pitchFamily="18" charset="0"/>
                <a:cs typeface="Arial"/>
              </a:rPr>
              <a:t>three</a:t>
            </a:r>
            <a:r>
              <a:rPr sz="1687" spc="-91" dirty="0">
                <a:latin typeface="Palatino Linotype" panose="02040502050505030304" pitchFamily="18" charset="0"/>
                <a:cs typeface="Arial"/>
              </a:rPr>
              <a:t> </a:t>
            </a:r>
            <a:r>
              <a:rPr sz="1687" spc="-46" dirty="0">
                <a:latin typeface="Palatino Linotype" panose="02040502050505030304" pitchFamily="18" charset="0"/>
                <a:cs typeface="Arial"/>
              </a:rPr>
              <a:t>points </a:t>
            </a:r>
            <a:r>
              <a:rPr sz="1687" spc="-7" dirty="0">
                <a:latin typeface="Palatino Linotype" panose="02040502050505030304" pitchFamily="18" charset="0"/>
                <a:cs typeface="Arial"/>
              </a:rPr>
              <a:t>become</a:t>
            </a:r>
            <a:endParaRPr sz="1687" dirty="0">
              <a:latin typeface="Palatino Linotype" panose="02040502050505030304" pitchFamily="18" charset="0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687" spc="-158" dirty="0">
                <a:latin typeface="Palatino Linotype" panose="02040502050505030304" pitchFamily="18" charset="0"/>
                <a:cs typeface="Arial"/>
              </a:rPr>
              <a:t>?</a:t>
            </a:r>
            <a:endParaRPr sz="1687" dirty="0">
              <a:latin typeface="Palatino Linotype" panose="02040502050505030304" pitchFamily="18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38427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3965" y="53237"/>
            <a:ext cx="6199436" cy="744827"/>
          </a:xfrm>
          <a:prstGeom prst="rect">
            <a:avLst/>
          </a:prstGeom>
        </p:spPr>
        <p:txBody>
          <a:bodyPr vert="horz" wrap="square" lIns="0" tIns="158948" rIns="0" bIns="0" rtlCol="0" anchor="ctr">
            <a:spAutoFit/>
          </a:bodyPr>
          <a:lstStyle/>
          <a:p>
            <a:pPr marL="63399">
              <a:spcBef>
                <a:spcPts val="70"/>
              </a:spcBef>
            </a:pPr>
            <a:r>
              <a:rPr sz="4219" spc="-253" dirty="0"/>
              <a:t>Image</a:t>
            </a:r>
            <a:r>
              <a:rPr sz="4219" spc="-197" dirty="0"/>
              <a:t> </a:t>
            </a:r>
            <a:r>
              <a:rPr sz="4219" spc="-207" dirty="0"/>
              <a:t>and</a:t>
            </a:r>
            <a:r>
              <a:rPr sz="4219" spc="-200" dirty="0"/>
              <a:t> </a:t>
            </a:r>
            <a:r>
              <a:rPr sz="4219" spc="-134" dirty="0"/>
              <a:t>parameter</a:t>
            </a:r>
            <a:r>
              <a:rPr sz="4219" spc="-197" dirty="0"/>
              <a:t> </a:t>
            </a:r>
            <a:r>
              <a:rPr sz="4219" spc="-316" dirty="0"/>
              <a:t>space</a:t>
            </a:r>
            <a:endParaRPr sz="4219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4524" y="1866305"/>
            <a:ext cx="1589484" cy="29468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46219" y="1866305"/>
            <a:ext cx="1589484" cy="29468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824359" y="2898294"/>
            <a:ext cx="3462040" cy="3422303"/>
            <a:chOff x="7538289" y="4122016"/>
            <a:chExt cx="4923790" cy="486727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38289" y="4122016"/>
              <a:ext cx="4923687" cy="486709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88800" y="6718300"/>
              <a:ext cx="393700" cy="2159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02800" y="4178300"/>
              <a:ext cx="177800" cy="3302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926459" y="4967194"/>
              <a:ext cx="3061335" cy="3061335"/>
            </a:xfrm>
            <a:custGeom>
              <a:avLst/>
              <a:gdLst/>
              <a:ahLst/>
              <a:cxnLst/>
              <a:rect l="l" t="t" r="r" b="b"/>
              <a:pathLst>
                <a:path w="3061334" h="3061334">
                  <a:moveTo>
                    <a:pt x="2954519" y="3006865"/>
                  </a:moveTo>
                  <a:lnTo>
                    <a:pt x="2947573" y="3010917"/>
                  </a:lnTo>
                  <a:lnTo>
                    <a:pt x="2944003" y="3024483"/>
                  </a:lnTo>
                  <a:lnTo>
                    <a:pt x="2948054" y="3031429"/>
                  </a:lnTo>
                  <a:lnTo>
                    <a:pt x="3061205" y="3061205"/>
                  </a:lnTo>
                  <a:lnTo>
                    <a:pt x="3058889" y="3052406"/>
                  </a:lnTo>
                  <a:lnTo>
                    <a:pt x="3034446" y="3052406"/>
                  </a:lnTo>
                  <a:lnTo>
                    <a:pt x="3001186" y="3019146"/>
                  </a:lnTo>
                  <a:lnTo>
                    <a:pt x="2954519" y="3006865"/>
                  </a:lnTo>
                  <a:close/>
                </a:path>
                <a:path w="3061334" h="3061334">
                  <a:moveTo>
                    <a:pt x="3001186" y="3019146"/>
                  </a:moveTo>
                  <a:lnTo>
                    <a:pt x="3034446" y="3052406"/>
                  </a:lnTo>
                  <a:lnTo>
                    <a:pt x="3040239" y="3046614"/>
                  </a:lnTo>
                  <a:lnTo>
                    <a:pt x="3031101" y="3046614"/>
                  </a:lnTo>
                  <a:lnTo>
                    <a:pt x="3025561" y="3025561"/>
                  </a:lnTo>
                  <a:lnTo>
                    <a:pt x="3001186" y="3019146"/>
                  </a:lnTo>
                  <a:close/>
                </a:path>
                <a:path w="3061334" h="3061334">
                  <a:moveTo>
                    <a:pt x="3024483" y="2944003"/>
                  </a:moveTo>
                  <a:lnTo>
                    <a:pt x="3010917" y="2947573"/>
                  </a:lnTo>
                  <a:lnTo>
                    <a:pt x="3006865" y="2954519"/>
                  </a:lnTo>
                  <a:lnTo>
                    <a:pt x="3019146" y="3001186"/>
                  </a:lnTo>
                  <a:lnTo>
                    <a:pt x="3052406" y="3034446"/>
                  </a:lnTo>
                  <a:lnTo>
                    <a:pt x="3034446" y="3052406"/>
                  </a:lnTo>
                  <a:lnTo>
                    <a:pt x="3058889" y="3052406"/>
                  </a:lnTo>
                  <a:lnTo>
                    <a:pt x="3031429" y="2948054"/>
                  </a:lnTo>
                  <a:lnTo>
                    <a:pt x="3024483" y="2944003"/>
                  </a:lnTo>
                  <a:close/>
                </a:path>
                <a:path w="3061334" h="3061334">
                  <a:moveTo>
                    <a:pt x="3025561" y="3025561"/>
                  </a:moveTo>
                  <a:lnTo>
                    <a:pt x="3031101" y="3046614"/>
                  </a:lnTo>
                  <a:lnTo>
                    <a:pt x="3046614" y="3031101"/>
                  </a:lnTo>
                  <a:lnTo>
                    <a:pt x="3025561" y="3025561"/>
                  </a:lnTo>
                  <a:close/>
                </a:path>
                <a:path w="3061334" h="3061334">
                  <a:moveTo>
                    <a:pt x="3019146" y="3001186"/>
                  </a:moveTo>
                  <a:lnTo>
                    <a:pt x="3025561" y="3025561"/>
                  </a:lnTo>
                  <a:lnTo>
                    <a:pt x="3046614" y="3031101"/>
                  </a:lnTo>
                  <a:lnTo>
                    <a:pt x="3031101" y="3046614"/>
                  </a:lnTo>
                  <a:lnTo>
                    <a:pt x="3040239" y="3046614"/>
                  </a:lnTo>
                  <a:lnTo>
                    <a:pt x="3052406" y="3034446"/>
                  </a:lnTo>
                  <a:lnTo>
                    <a:pt x="3019146" y="3001186"/>
                  </a:lnTo>
                  <a:close/>
                </a:path>
                <a:path w="3061334" h="3061334">
                  <a:moveTo>
                    <a:pt x="35645" y="35645"/>
                  </a:moveTo>
                  <a:lnTo>
                    <a:pt x="42059" y="60019"/>
                  </a:lnTo>
                  <a:lnTo>
                    <a:pt x="3001186" y="3019146"/>
                  </a:lnTo>
                  <a:lnTo>
                    <a:pt x="3025561" y="3025561"/>
                  </a:lnTo>
                  <a:lnTo>
                    <a:pt x="3019146" y="3001186"/>
                  </a:lnTo>
                  <a:lnTo>
                    <a:pt x="60020" y="42060"/>
                  </a:lnTo>
                  <a:lnTo>
                    <a:pt x="35645" y="35645"/>
                  </a:lnTo>
                  <a:close/>
                </a:path>
                <a:path w="3061334" h="3061334">
                  <a:moveTo>
                    <a:pt x="0" y="0"/>
                  </a:moveTo>
                  <a:lnTo>
                    <a:pt x="29776" y="113150"/>
                  </a:lnTo>
                  <a:lnTo>
                    <a:pt x="36722" y="117201"/>
                  </a:lnTo>
                  <a:lnTo>
                    <a:pt x="50288" y="113631"/>
                  </a:lnTo>
                  <a:lnTo>
                    <a:pt x="54340" y="106686"/>
                  </a:lnTo>
                  <a:lnTo>
                    <a:pt x="42059" y="60019"/>
                  </a:lnTo>
                  <a:lnTo>
                    <a:pt x="8827" y="26788"/>
                  </a:lnTo>
                  <a:lnTo>
                    <a:pt x="26788" y="8827"/>
                  </a:lnTo>
                  <a:lnTo>
                    <a:pt x="33545" y="8827"/>
                  </a:lnTo>
                  <a:lnTo>
                    <a:pt x="0" y="0"/>
                  </a:lnTo>
                  <a:close/>
                </a:path>
                <a:path w="3061334" h="3061334">
                  <a:moveTo>
                    <a:pt x="26788" y="8827"/>
                  </a:moveTo>
                  <a:lnTo>
                    <a:pt x="8827" y="26788"/>
                  </a:lnTo>
                  <a:lnTo>
                    <a:pt x="42059" y="60019"/>
                  </a:lnTo>
                  <a:lnTo>
                    <a:pt x="35645" y="35645"/>
                  </a:lnTo>
                  <a:lnTo>
                    <a:pt x="14591" y="30105"/>
                  </a:lnTo>
                  <a:lnTo>
                    <a:pt x="30104" y="14591"/>
                  </a:lnTo>
                  <a:lnTo>
                    <a:pt x="32551" y="14591"/>
                  </a:lnTo>
                  <a:lnTo>
                    <a:pt x="26788" y="8827"/>
                  </a:lnTo>
                  <a:close/>
                </a:path>
                <a:path w="3061334" h="3061334">
                  <a:moveTo>
                    <a:pt x="33545" y="8827"/>
                  </a:moveTo>
                  <a:lnTo>
                    <a:pt x="26788" y="8827"/>
                  </a:lnTo>
                  <a:lnTo>
                    <a:pt x="60020" y="42060"/>
                  </a:lnTo>
                  <a:lnTo>
                    <a:pt x="106686" y="54340"/>
                  </a:lnTo>
                  <a:lnTo>
                    <a:pt x="113631" y="50288"/>
                  </a:lnTo>
                  <a:lnTo>
                    <a:pt x="117201" y="36722"/>
                  </a:lnTo>
                  <a:lnTo>
                    <a:pt x="113150" y="29776"/>
                  </a:lnTo>
                  <a:lnTo>
                    <a:pt x="33545" y="8827"/>
                  </a:lnTo>
                  <a:close/>
                </a:path>
                <a:path w="3061334" h="3061334">
                  <a:moveTo>
                    <a:pt x="32551" y="14591"/>
                  </a:moveTo>
                  <a:lnTo>
                    <a:pt x="30104" y="14591"/>
                  </a:lnTo>
                  <a:lnTo>
                    <a:pt x="35645" y="35645"/>
                  </a:lnTo>
                  <a:lnTo>
                    <a:pt x="60020" y="42060"/>
                  </a:lnTo>
                  <a:lnTo>
                    <a:pt x="32551" y="14591"/>
                  </a:lnTo>
                  <a:close/>
                </a:path>
                <a:path w="3061334" h="3061334">
                  <a:moveTo>
                    <a:pt x="30104" y="14591"/>
                  </a:moveTo>
                  <a:lnTo>
                    <a:pt x="14591" y="30105"/>
                  </a:lnTo>
                  <a:lnTo>
                    <a:pt x="35645" y="35645"/>
                  </a:lnTo>
                  <a:lnTo>
                    <a:pt x="30104" y="14591"/>
                  </a:lnTo>
                  <a:close/>
                </a:path>
              </a:pathLst>
            </a:custGeom>
            <a:solidFill>
              <a:srgbClr val="00882B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" name="object 10"/>
            <p:cNvSpPr/>
            <p:nvPr/>
          </p:nvSpPr>
          <p:spPr>
            <a:xfrm>
              <a:off x="9823640" y="4529173"/>
              <a:ext cx="1267460" cy="3673475"/>
            </a:xfrm>
            <a:custGeom>
              <a:avLst/>
              <a:gdLst/>
              <a:ahLst/>
              <a:cxnLst/>
              <a:rect l="l" t="t" r="r" b="b"/>
              <a:pathLst>
                <a:path w="1267459" h="3673475">
                  <a:moveTo>
                    <a:pt x="1171724" y="3576488"/>
                  </a:moveTo>
                  <a:lnTo>
                    <a:pt x="1163699" y="3576995"/>
                  </a:lnTo>
                  <a:lnTo>
                    <a:pt x="1154424" y="3587520"/>
                  </a:lnTo>
                  <a:lnTo>
                    <a:pt x="1154931" y="3595545"/>
                  </a:lnTo>
                  <a:lnTo>
                    <a:pt x="1242711" y="3672903"/>
                  </a:lnTo>
                  <a:lnTo>
                    <a:pt x="1246906" y="3653000"/>
                  </a:lnTo>
                  <a:lnTo>
                    <a:pt x="1222728" y="3653000"/>
                  </a:lnTo>
                  <a:lnTo>
                    <a:pt x="1207929" y="3608394"/>
                  </a:lnTo>
                  <a:lnTo>
                    <a:pt x="1171724" y="3576488"/>
                  </a:lnTo>
                  <a:close/>
                </a:path>
                <a:path w="1267459" h="3673475">
                  <a:moveTo>
                    <a:pt x="1207929" y="3608394"/>
                  </a:moveTo>
                  <a:lnTo>
                    <a:pt x="1222728" y="3653000"/>
                  </a:lnTo>
                  <a:lnTo>
                    <a:pt x="1242735" y="3646361"/>
                  </a:lnTo>
                  <a:lnTo>
                    <a:pt x="1222347" y="3646361"/>
                  </a:lnTo>
                  <a:lnTo>
                    <a:pt x="1226837" y="3625058"/>
                  </a:lnTo>
                  <a:lnTo>
                    <a:pt x="1207929" y="3608394"/>
                  </a:lnTo>
                  <a:close/>
                </a:path>
                <a:path w="1267459" h="3673475">
                  <a:moveTo>
                    <a:pt x="1248723" y="3548786"/>
                  </a:moveTo>
                  <a:lnTo>
                    <a:pt x="1241987" y="3553178"/>
                  </a:lnTo>
                  <a:lnTo>
                    <a:pt x="1232035" y="3600394"/>
                  </a:lnTo>
                  <a:lnTo>
                    <a:pt x="1246835" y="3645001"/>
                  </a:lnTo>
                  <a:lnTo>
                    <a:pt x="1222728" y="3653000"/>
                  </a:lnTo>
                  <a:lnTo>
                    <a:pt x="1246906" y="3653000"/>
                  </a:lnTo>
                  <a:lnTo>
                    <a:pt x="1266841" y="3558416"/>
                  </a:lnTo>
                  <a:lnTo>
                    <a:pt x="1262449" y="3551679"/>
                  </a:lnTo>
                  <a:lnTo>
                    <a:pt x="1248723" y="3548786"/>
                  </a:lnTo>
                  <a:close/>
                </a:path>
                <a:path w="1267459" h="3673475">
                  <a:moveTo>
                    <a:pt x="1226837" y="3625058"/>
                  </a:moveTo>
                  <a:lnTo>
                    <a:pt x="1222347" y="3646361"/>
                  </a:lnTo>
                  <a:lnTo>
                    <a:pt x="1243171" y="3639452"/>
                  </a:lnTo>
                  <a:lnTo>
                    <a:pt x="1226837" y="3625058"/>
                  </a:lnTo>
                  <a:close/>
                </a:path>
                <a:path w="1267459" h="3673475">
                  <a:moveTo>
                    <a:pt x="1232035" y="3600394"/>
                  </a:moveTo>
                  <a:lnTo>
                    <a:pt x="1226837" y="3625058"/>
                  </a:lnTo>
                  <a:lnTo>
                    <a:pt x="1243171" y="3639452"/>
                  </a:lnTo>
                  <a:lnTo>
                    <a:pt x="1222347" y="3646361"/>
                  </a:lnTo>
                  <a:lnTo>
                    <a:pt x="1242735" y="3646361"/>
                  </a:lnTo>
                  <a:lnTo>
                    <a:pt x="1246835" y="3645001"/>
                  </a:lnTo>
                  <a:lnTo>
                    <a:pt x="1232035" y="3600394"/>
                  </a:lnTo>
                  <a:close/>
                </a:path>
                <a:path w="1267459" h="3673475">
                  <a:moveTo>
                    <a:pt x="40003" y="47844"/>
                  </a:moveTo>
                  <a:lnTo>
                    <a:pt x="34805" y="72508"/>
                  </a:lnTo>
                  <a:lnTo>
                    <a:pt x="1207929" y="3608394"/>
                  </a:lnTo>
                  <a:lnTo>
                    <a:pt x="1226837" y="3625058"/>
                  </a:lnTo>
                  <a:lnTo>
                    <a:pt x="1232035" y="3600394"/>
                  </a:lnTo>
                  <a:lnTo>
                    <a:pt x="58912" y="64508"/>
                  </a:lnTo>
                  <a:lnTo>
                    <a:pt x="40003" y="47844"/>
                  </a:lnTo>
                  <a:close/>
                </a:path>
                <a:path w="1267459" h="3673475">
                  <a:moveTo>
                    <a:pt x="24129" y="0"/>
                  </a:moveTo>
                  <a:lnTo>
                    <a:pt x="0" y="114486"/>
                  </a:lnTo>
                  <a:lnTo>
                    <a:pt x="4390" y="121224"/>
                  </a:lnTo>
                  <a:lnTo>
                    <a:pt x="18117" y="124117"/>
                  </a:lnTo>
                  <a:lnTo>
                    <a:pt x="24853" y="119725"/>
                  </a:lnTo>
                  <a:lnTo>
                    <a:pt x="34805" y="72508"/>
                  </a:lnTo>
                  <a:lnTo>
                    <a:pt x="20019" y="27941"/>
                  </a:lnTo>
                  <a:lnTo>
                    <a:pt x="44126" y="19942"/>
                  </a:lnTo>
                  <a:lnTo>
                    <a:pt x="46759" y="19942"/>
                  </a:lnTo>
                  <a:lnTo>
                    <a:pt x="24129" y="0"/>
                  </a:lnTo>
                  <a:close/>
                </a:path>
                <a:path w="1267459" h="3673475">
                  <a:moveTo>
                    <a:pt x="46759" y="19942"/>
                  </a:moveTo>
                  <a:lnTo>
                    <a:pt x="44126" y="19942"/>
                  </a:lnTo>
                  <a:lnTo>
                    <a:pt x="58912" y="64508"/>
                  </a:lnTo>
                  <a:lnTo>
                    <a:pt x="95115" y="96414"/>
                  </a:lnTo>
                  <a:lnTo>
                    <a:pt x="103140" y="95907"/>
                  </a:lnTo>
                  <a:lnTo>
                    <a:pt x="112415" y="85383"/>
                  </a:lnTo>
                  <a:lnTo>
                    <a:pt x="111909" y="77358"/>
                  </a:lnTo>
                  <a:lnTo>
                    <a:pt x="46759" y="19942"/>
                  </a:lnTo>
                  <a:close/>
                </a:path>
                <a:path w="1267459" h="3673475">
                  <a:moveTo>
                    <a:pt x="44126" y="19942"/>
                  </a:moveTo>
                  <a:lnTo>
                    <a:pt x="20019" y="27941"/>
                  </a:lnTo>
                  <a:lnTo>
                    <a:pt x="34805" y="72508"/>
                  </a:lnTo>
                  <a:lnTo>
                    <a:pt x="40003" y="47844"/>
                  </a:lnTo>
                  <a:lnTo>
                    <a:pt x="23670" y="33450"/>
                  </a:lnTo>
                  <a:lnTo>
                    <a:pt x="44493" y="26541"/>
                  </a:lnTo>
                  <a:lnTo>
                    <a:pt x="46315" y="26541"/>
                  </a:lnTo>
                  <a:lnTo>
                    <a:pt x="44126" y="19942"/>
                  </a:lnTo>
                  <a:close/>
                </a:path>
                <a:path w="1267459" h="3673475">
                  <a:moveTo>
                    <a:pt x="46315" y="26541"/>
                  </a:moveTo>
                  <a:lnTo>
                    <a:pt x="44493" y="26541"/>
                  </a:lnTo>
                  <a:lnTo>
                    <a:pt x="40003" y="47844"/>
                  </a:lnTo>
                  <a:lnTo>
                    <a:pt x="58912" y="64508"/>
                  </a:lnTo>
                  <a:lnTo>
                    <a:pt x="46315" y="26541"/>
                  </a:lnTo>
                  <a:close/>
                </a:path>
                <a:path w="1267459" h="3673475">
                  <a:moveTo>
                    <a:pt x="44493" y="26541"/>
                  </a:moveTo>
                  <a:lnTo>
                    <a:pt x="23670" y="33450"/>
                  </a:lnTo>
                  <a:lnTo>
                    <a:pt x="40003" y="47844"/>
                  </a:lnTo>
                  <a:lnTo>
                    <a:pt x="44493" y="26541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" name="object 11"/>
            <p:cNvSpPr/>
            <p:nvPr/>
          </p:nvSpPr>
          <p:spPr>
            <a:xfrm>
              <a:off x="9525391" y="4768193"/>
              <a:ext cx="1941830" cy="3644265"/>
            </a:xfrm>
            <a:custGeom>
              <a:avLst/>
              <a:gdLst/>
              <a:ahLst/>
              <a:cxnLst/>
              <a:rect l="l" t="t" r="r" b="b"/>
              <a:pathLst>
                <a:path w="1941829" h="3644265">
                  <a:moveTo>
                    <a:pt x="19467" y="3520483"/>
                  </a:moveTo>
                  <a:lnTo>
                    <a:pt x="5450" y="3521052"/>
                  </a:lnTo>
                  <a:lnTo>
                    <a:pt x="0" y="3526963"/>
                  </a:lnTo>
                  <a:lnTo>
                    <a:pt x="4742" y="3643870"/>
                  </a:lnTo>
                  <a:lnTo>
                    <a:pt x="31050" y="3627551"/>
                  </a:lnTo>
                  <a:lnTo>
                    <a:pt x="27768" y="3627551"/>
                  </a:lnTo>
                  <a:lnTo>
                    <a:pt x="5328" y="3615653"/>
                  </a:lnTo>
                  <a:lnTo>
                    <a:pt x="27334" y="3574149"/>
                  </a:lnTo>
                  <a:lnTo>
                    <a:pt x="25378" y="3525934"/>
                  </a:lnTo>
                  <a:lnTo>
                    <a:pt x="19467" y="3520483"/>
                  </a:lnTo>
                  <a:close/>
                </a:path>
                <a:path w="1941829" h="3644265">
                  <a:moveTo>
                    <a:pt x="27334" y="3574149"/>
                  </a:moveTo>
                  <a:lnTo>
                    <a:pt x="5328" y="3615653"/>
                  </a:lnTo>
                  <a:lnTo>
                    <a:pt x="27768" y="3627551"/>
                  </a:lnTo>
                  <a:lnTo>
                    <a:pt x="31196" y="3621087"/>
                  </a:lnTo>
                  <a:lnTo>
                    <a:pt x="29239" y="3621087"/>
                  </a:lnTo>
                  <a:lnTo>
                    <a:pt x="9855" y="3610809"/>
                  </a:lnTo>
                  <a:lnTo>
                    <a:pt x="28356" y="3599333"/>
                  </a:lnTo>
                  <a:lnTo>
                    <a:pt x="27334" y="3574149"/>
                  </a:lnTo>
                  <a:close/>
                </a:path>
                <a:path w="1941829" h="3644265">
                  <a:moveTo>
                    <a:pt x="90782" y="3560612"/>
                  </a:moveTo>
                  <a:lnTo>
                    <a:pt x="49774" y="3586048"/>
                  </a:lnTo>
                  <a:lnTo>
                    <a:pt x="27768" y="3627551"/>
                  </a:lnTo>
                  <a:lnTo>
                    <a:pt x="31050" y="3627551"/>
                  </a:lnTo>
                  <a:lnTo>
                    <a:pt x="104170" y="3582198"/>
                  </a:lnTo>
                  <a:lnTo>
                    <a:pt x="106005" y="3574369"/>
                  </a:lnTo>
                  <a:lnTo>
                    <a:pt x="98611" y="3562447"/>
                  </a:lnTo>
                  <a:lnTo>
                    <a:pt x="90782" y="3560612"/>
                  </a:lnTo>
                  <a:close/>
                </a:path>
                <a:path w="1941829" h="3644265">
                  <a:moveTo>
                    <a:pt x="28356" y="3599333"/>
                  </a:moveTo>
                  <a:lnTo>
                    <a:pt x="9855" y="3610809"/>
                  </a:lnTo>
                  <a:lnTo>
                    <a:pt x="29239" y="3621087"/>
                  </a:lnTo>
                  <a:lnTo>
                    <a:pt x="28356" y="3599333"/>
                  </a:lnTo>
                  <a:close/>
                </a:path>
                <a:path w="1941829" h="3644265">
                  <a:moveTo>
                    <a:pt x="49774" y="3586048"/>
                  </a:moveTo>
                  <a:lnTo>
                    <a:pt x="28356" y="3599333"/>
                  </a:lnTo>
                  <a:lnTo>
                    <a:pt x="29239" y="3621087"/>
                  </a:lnTo>
                  <a:lnTo>
                    <a:pt x="31196" y="3621087"/>
                  </a:lnTo>
                  <a:lnTo>
                    <a:pt x="49774" y="3586048"/>
                  </a:lnTo>
                  <a:close/>
                </a:path>
                <a:path w="1941829" h="3644265">
                  <a:moveTo>
                    <a:pt x="1913181" y="44536"/>
                  </a:moveTo>
                  <a:lnTo>
                    <a:pt x="1891762" y="57822"/>
                  </a:lnTo>
                  <a:lnTo>
                    <a:pt x="27334" y="3574149"/>
                  </a:lnTo>
                  <a:lnTo>
                    <a:pt x="28356" y="3599333"/>
                  </a:lnTo>
                  <a:lnTo>
                    <a:pt x="49774" y="3586048"/>
                  </a:lnTo>
                  <a:lnTo>
                    <a:pt x="1914202" y="69719"/>
                  </a:lnTo>
                  <a:lnTo>
                    <a:pt x="1913181" y="44536"/>
                  </a:lnTo>
                  <a:close/>
                </a:path>
                <a:path w="1941829" h="3644265">
                  <a:moveTo>
                    <a:pt x="1937458" y="16355"/>
                  </a:moveTo>
                  <a:lnTo>
                    <a:pt x="1913749" y="16355"/>
                  </a:lnTo>
                  <a:lnTo>
                    <a:pt x="1936188" y="28253"/>
                  </a:lnTo>
                  <a:lnTo>
                    <a:pt x="1914202" y="69719"/>
                  </a:lnTo>
                  <a:lnTo>
                    <a:pt x="1916158" y="117936"/>
                  </a:lnTo>
                  <a:lnTo>
                    <a:pt x="1922070" y="123386"/>
                  </a:lnTo>
                  <a:lnTo>
                    <a:pt x="1936087" y="122817"/>
                  </a:lnTo>
                  <a:lnTo>
                    <a:pt x="1941537" y="116906"/>
                  </a:lnTo>
                  <a:lnTo>
                    <a:pt x="1937458" y="16355"/>
                  </a:lnTo>
                  <a:close/>
                </a:path>
                <a:path w="1941829" h="3644265">
                  <a:moveTo>
                    <a:pt x="1936794" y="0"/>
                  </a:moveTo>
                  <a:lnTo>
                    <a:pt x="1837366" y="61673"/>
                  </a:lnTo>
                  <a:lnTo>
                    <a:pt x="1835532" y="69502"/>
                  </a:lnTo>
                  <a:lnTo>
                    <a:pt x="1842926" y="81423"/>
                  </a:lnTo>
                  <a:lnTo>
                    <a:pt x="1850754" y="83258"/>
                  </a:lnTo>
                  <a:lnTo>
                    <a:pt x="1891762" y="57822"/>
                  </a:lnTo>
                  <a:lnTo>
                    <a:pt x="1913749" y="16355"/>
                  </a:lnTo>
                  <a:lnTo>
                    <a:pt x="1937458" y="16355"/>
                  </a:lnTo>
                  <a:lnTo>
                    <a:pt x="1936794" y="0"/>
                  </a:lnTo>
                  <a:close/>
                </a:path>
                <a:path w="1941829" h="3644265">
                  <a:moveTo>
                    <a:pt x="1925872" y="22783"/>
                  </a:moveTo>
                  <a:lnTo>
                    <a:pt x="1912298" y="22783"/>
                  </a:lnTo>
                  <a:lnTo>
                    <a:pt x="1931682" y="33060"/>
                  </a:lnTo>
                  <a:lnTo>
                    <a:pt x="1913181" y="44536"/>
                  </a:lnTo>
                  <a:lnTo>
                    <a:pt x="1914202" y="69719"/>
                  </a:lnTo>
                  <a:lnTo>
                    <a:pt x="1936188" y="28253"/>
                  </a:lnTo>
                  <a:lnTo>
                    <a:pt x="1925872" y="22783"/>
                  </a:lnTo>
                  <a:close/>
                </a:path>
                <a:path w="1941829" h="3644265">
                  <a:moveTo>
                    <a:pt x="1913749" y="16355"/>
                  </a:moveTo>
                  <a:lnTo>
                    <a:pt x="1891762" y="57822"/>
                  </a:lnTo>
                  <a:lnTo>
                    <a:pt x="1913181" y="44536"/>
                  </a:lnTo>
                  <a:lnTo>
                    <a:pt x="1912298" y="22783"/>
                  </a:lnTo>
                  <a:lnTo>
                    <a:pt x="1925872" y="22783"/>
                  </a:lnTo>
                  <a:lnTo>
                    <a:pt x="1913749" y="16355"/>
                  </a:lnTo>
                  <a:close/>
                </a:path>
                <a:path w="1941829" h="3644265">
                  <a:moveTo>
                    <a:pt x="1912298" y="22783"/>
                  </a:moveTo>
                  <a:lnTo>
                    <a:pt x="1913181" y="44536"/>
                  </a:lnTo>
                  <a:lnTo>
                    <a:pt x="1931682" y="33060"/>
                  </a:lnTo>
                  <a:lnTo>
                    <a:pt x="1912298" y="22783"/>
                  </a:lnTo>
                  <a:close/>
                </a:path>
              </a:pathLst>
            </a:custGeom>
            <a:solidFill>
              <a:srgbClr val="0365C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21112" y="6483095"/>
              <a:ext cx="188975" cy="19202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59504" y="6497577"/>
              <a:ext cx="112191" cy="112191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1921228" y="2890521"/>
            <a:ext cx="3462040" cy="3422303"/>
            <a:chOff x="564946" y="4110961"/>
            <a:chExt cx="4923790" cy="4867275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4946" y="4110961"/>
              <a:ext cx="4923692" cy="486709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56200" y="6623523"/>
              <a:ext cx="241300" cy="21590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43200" y="4190999"/>
              <a:ext cx="228600" cy="3048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53384" y="5992367"/>
              <a:ext cx="192024" cy="19202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92116" y="6007099"/>
              <a:ext cx="112191" cy="11219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19500" y="5765799"/>
              <a:ext cx="431800" cy="2159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04359" y="5013959"/>
              <a:ext cx="192024" cy="19202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44616" y="5029199"/>
              <a:ext cx="112191" cy="11219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08660" y="4768849"/>
              <a:ext cx="431800" cy="2159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02536" y="7427975"/>
              <a:ext cx="192024" cy="19202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41911" y="7442200"/>
              <a:ext cx="112193" cy="11219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16371" y="7031532"/>
              <a:ext cx="758567" cy="215901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3107346" y="1401246"/>
            <a:ext cx="60230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53" dirty="0">
                <a:solidFill>
                  <a:srgbClr val="00882B"/>
                </a:solidFill>
                <a:latin typeface="Palatino Linotype" panose="02040502050505030304" pitchFamily="18" charset="0"/>
                <a:cs typeface="Arial"/>
              </a:rPr>
              <a:t>variables</a:t>
            </a:r>
            <a:endParaRPr sz="1266" dirty="0">
              <a:latin typeface="Palatino Linotype" panose="02040502050505030304" pitchFamily="18" charset="0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646476" y="2419231"/>
            <a:ext cx="77375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46" dirty="0">
                <a:solidFill>
                  <a:srgbClr val="00882B"/>
                </a:solidFill>
                <a:latin typeface="Palatino Linotype" panose="02040502050505030304" pitchFamily="18" charset="0"/>
                <a:cs typeface="Arial"/>
              </a:rPr>
              <a:t>parameters</a:t>
            </a:r>
            <a:endParaRPr sz="1266" dirty="0">
              <a:latin typeface="Palatino Linotype" panose="02040502050505030304" pitchFamily="18" charset="0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897916" y="1604991"/>
            <a:ext cx="1546175" cy="877788"/>
            <a:chOff x="1954011" y="2282654"/>
            <a:chExt cx="2199005" cy="1248410"/>
          </a:xfrm>
        </p:grpSpPr>
        <p:pic>
          <p:nvPicPr>
            <p:cNvPr id="30" name="object 3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988255" y="3194737"/>
              <a:ext cx="227630" cy="33627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988255" y="3073603"/>
              <a:ext cx="406579" cy="45740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727584" y="3057701"/>
              <a:ext cx="251616" cy="33825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727584" y="3057701"/>
              <a:ext cx="424999" cy="46723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124781" y="2302122"/>
              <a:ext cx="183592" cy="37047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31158" y="2302122"/>
              <a:ext cx="377214" cy="46642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145292" y="2383191"/>
              <a:ext cx="202377" cy="38503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954011" y="2282654"/>
              <a:ext cx="393658" cy="485576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8039883" y="2419231"/>
            <a:ext cx="77375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46" dirty="0">
                <a:solidFill>
                  <a:srgbClr val="00882B"/>
                </a:solidFill>
                <a:latin typeface="Palatino Linotype" panose="02040502050505030304" pitchFamily="18" charset="0"/>
                <a:cs typeface="Arial"/>
              </a:rPr>
              <a:t>parameters</a:t>
            </a:r>
            <a:endParaRPr sz="1266" dirty="0">
              <a:latin typeface="Palatino Linotype" panose="02040502050505030304" pitchFamily="18" charset="0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7963225" y="2157720"/>
            <a:ext cx="818852" cy="333077"/>
            <a:chOff x="9158008" y="3068755"/>
            <a:chExt cx="1164590" cy="473709"/>
          </a:xfrm>
        </p:grpSpPr>
        <p:pic>
          <p:nvPicPr>
            <p:cNvPr id="40" name="object 4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158008" y="3205792"/>
              <a:ext cx="227630" cy="33627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158008" y="3084658"/>
              <a:ext cx="406579" cy="45740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897337" y="3068755"/>
              <a:ext cx="251616" cy="33825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897337" y="3068755"/>
              <a:ext cx="424999" cy="467230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8652682" y="1401246"/>
            <a:ext cx="60230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53" dirty="0">
                <a:solidFill>
                  <a:srgbClr val="00882B"/>
                </a:solidFill>
                <a:latin typeface="Palatino Linotype" panose="02040502050505030304" pitchFamily="18" charset="0"/>
                <a:cs typeface="Arial"/>
              </a:rPr>
              <a:t>variables</a:t>
            </a:r>
            <a:endParaRPr sz="1266" dirty="0">
              <a:latin typeface="Palatino Linotype" panose="02040502050505030304" pitchFamily="18" charset="0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8443251" y="1604992"/>
            <a:ext cx="889843" cy="342006"/>
            <a:chOff x="9840710" y="2282654"/>
            <a:chExt cx="1265555" cy="486409"/>
          </a:xfrm>
        </p:grpSpPr>
        <p:pic>
          <p:nvPicPr>
            <p:cNvPr id="46" name="object 4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922581" y="2302122"/>
              <a:ext cx="183592" cy="37047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728958" y="2302122"/>
              <a:ext cx="377214" cy="46642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031990" y="2383191"/>
              <a:ext cx="202377" cy="38503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840710" y="2282654"/>
              <a:ext cx="393657" cy="485576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5484494" y="3684031"/>
            <a:ext cx="1305520" cy="1620292"/>
            <a:chOff x="5632703" y="5239511"/>
            <a:chExt cx="1856739" cy="2304415"/>
          </a:xfrm>
        </p:grpSpPr>
        <p:pic>
          <p:nvPicPr>
            <p:cNvPr id="51" name="object 5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632703" y="5239511"/>
              <a:ext cx="1856231" cy="230428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671978" y="5252857"/>
              <a:ext cx="1778704" cy="2225535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3101438" y="6390442"/>
            <a:ext cx="1097012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87" spc="-102" dirty="0">
                <a:latin typeface="Palatino Linotype" panose="02040502050505030304" pitchFamily="18" charset="0"/>
                <a:cs typeface="Arial"/>
              </a:rPr>
              <a:t>Image</a:t>
            </a:r>
            <a:r>
              <a:rPr sz="1687" spc="-88" dirty="0">
                <a:latin typeface="Palatino Linotype" panose="02040502050505030304" pitchFamily="18" charset="0"/>
                <a:cs typeface="Arial"/>
              </a:rPr>
              <a:t> </a:t>
            </a:r>
            <a:r>
              <a:rPr sz="1687" spc="-112" dirty="0">
                <a:latin typeface="Palatino Linotype" panose="02040502050505030304" pitchFamily="18" charset="0"/>
                <a:cs typeface="Arial"/>
              </a:rPr>
              <a:t>space</a:t>
            </a:r>
            <a:endParaRPr sz="1687" dirty="0">
              <a:latin typeface="Palatino Linotype" panose="02040502050505030304" pitchFamily="18" charset="0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837936" y="6379726"/>
            <a:ext cx="1484561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87" spc="-77" dirty="0">
                <a:latin typeface="Palatino Linotype" panose="02040502050505030304" pitchFamily="18" charset="0"/>
                <a:cs typeface="Arial"/>
              </a:rPr>
              <a:t>Parameter</a:t>
            </a:r>
            <a:r>
              <a:rPr sz="1687" spc="-56" dirty="0">
                <a:latin typeface="Palatino Linotype" panose="02040502050505030304" pitchFamily="18" charset="0"/>
                <a:cs typeface="Arial"/>
              </a:rPr>
              <a:t> </a:t>
            </a:r>
            <a:r>
              <a:rPr sz="1687" spc="-109" dirty="0">
                <a:latin typeface="Palatino Linotype" panose="02040502050505030304" pitchFamily="18" charset="0"/>
                <a:cs typeface="Arial"/>
              </a:rPr>
              <a:t>space</a:t>
            </a:r>
            <a:endParaRPr sz="1687" dirty="0">
              <a:latin typeface="Palatino Linotype" panose="02040502050505030304" pitchFamily="18" charset="0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542767" y="4099440"/>
            <a:ext cx="1081832" cy="1052946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8929" marR="3572" algn="ctr">
              <a:lnSpc>
                <a:spcPct val="100800"/>
              </a:lnSpc>
              <a:spcBef>
                <a:spcPts val="53"/>
              </a:spcBef>
            </a:pPr>
            <a:r>
              <a:rPr sz="1687" spc="-28" dirty="0">
                <a:latin typeface="Palatino Linotype" panose="02040502050505030304" pitchFamily="18" charset="0"/>
                <a:cs typeface="Arial"/>
              </a:rPr>
              <a:t>three</a:t>
            </a:r>
            <a:r>
              <a:rPr sz="1687" spc="-91" dirty="0">
                <a:latin typeface="Palatino Linotype" panose="02040502050505030304" pitchFamily="18" charset="0"/>
                <a:cs typeface="Arial"/>
              </a:rPr>
              <a:t> </a:t>
            </a:r>
            <a:r>
              <a:rPr sz="1687" spc="-46" dirty="0">
                <a:latin typeface="Palatino Linotype" panose="02040502050505030304" pitchFamily="18" charset="0"/>
                <a:cs typeface="Arial"/>
              </a:rPr>
              <a:t>points </a:t>
            </a:r>
            <a:r>
              <a:rPr sz="1687" spc="-7" dirty="0">
                <a:latin typeface="Palatino Linotype" panose="02040502050505030304" pitchFamily="18" charset="0"/>
                <a:cs typeface="Arial"/>
              </a:rPr>
              <a:t>become</a:t>
            </a:r>
            <a:endParaRPr sz="1687" dirty="0">
              <a:latin typeface="Palatino Linotype" panose="02040502050505030304" pitchFamily="18" charset="0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687" spc="-158" dirty="0">
                <a:latin typeface="Palatino Linotype" panose="02040502050505030304" pitchFamily="18" charset="0"/>
                <a:cs typeface="Arial"/>
              </a:rPr>
              <a:t>?</a:t>
            </a:r>
            <a:endParaRPr sz="1687" dirty="0">
              <a:latin typeface="Palatino Linotype" panose="02040502050505030304" pitchFamily="18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19838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61784" y="2875510"/>
            <a:ext cx="3309337" cy="3465433"/>
            <a:chOff x="7591513" y="4089612"/>
            <a:chExt cx="4706613" cy="4928616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1513" y="4089612"/>
              <a:ext cx="4706613" cy="492861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84144" y="4184649"/>
              <a:ext cx="228601" cy="3175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62555" y="8567488"/>
              <a:ext cx="203201" cy="34290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75550" y="5765799"/>
              <a:ext cx="3903535" cy="151942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87590" y="5276607"/>
              <a:ext cx="991309" cy="122888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970042" y="19183"/>
            <a:ext cx="6199436" cy="744827"/>
          </a:xfrm>
          <a:prstGeom prst="rect">
            <a:avLst/>
          </a:prstGeom>
        </p:spPr>
        <p:txBody>
          <a:bodyPr vert="horz" wrap="square" lIns="0" tIns="158948" rIns="0" bIns="0" rtlCol="0" anchor="ctr">
            <a:spAutoFit/>
          </a:bodyPr>
          <a:lstStyle/>
          <a:p>
            <a:pPr marL="63399">
              <a:spcBef>
                <a:spcPts val="70"/>
              </a:spcBef>
            </a:pPr>
            <a:r>
              <a:rPr sz="4219" spc="-253" dirty="0"/>
              <a:t>Image</a:t>
            </a:r>
            <a:r>
              <a:rPr sz="4219" spc="-197" dirty="0"/>
              <a:t> </a:t>
            </a:r>
            <a:r>
              <a:rPr sz="4219" spc="-207" dirty="0"/>
              <a:t>and</a:t>
            </a:r>
            <a:r>
              <a:rPr sz="4219" spc="-200" dirty="0"/>
              <a:t> </a:t>
            </a:r>
            <a:r>
              <a:rPr sz="4219" spc="-134" dirty="0"/>
              <a:t>parameter</a:t>
            </a:r>
            <a:r>
              <a:rPr sz="4219" spc="-197" dirty="0"/>
              <a:t> </a:t>
            </a:r>
            <a:r>
              <a:rPr sz="4219" spc="-316" dirty="0"/>
              <a:t>space</a:t>
            </a:r>
            <a:endParaRPr sz="4219" dirty="0"/>
          </a:p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54524" y="1866305"/>
            <a:ext cx="1589484" cy="29468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1921228" y="2890521"/>
            <a:ext cx="3462040" cy="3422303"/>
            <a:chOff x="564946" y="4110961"/>
            <a:chExt cx="4923790" cy="4867275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4946" y="4110961"/>
              <a:ext cx="4923692" cy="48670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56200" y="6623523"/>
              <a:ext cx="241300" cy="21590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43200" y="4190999"/>
              <a:ext cx="228600" cy="3048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92116" y="6007099"/>
              <a:ext cx="112191" cy="11219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19500" y="5765799"/>
              <a:ext cx="431800" cy="21590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3107346" y="1401246"/>
            <a:ext cx="60230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53" dirty="0">
                <a:solidFill>
                  <a:srgbClr val="00882B"/>
                </a:solidFill>
                <a:latin typeface="Palatino Linotype" panose="02040502050505030304" pitchFamily="18" charset="0"/>
                <a:cs typeface="Arial"/>
              </a:rPr>
              <a:t>variables</a:t>
            </a:r>
            <a:endParaRPr sz="1266" dirty="0">
              <a:latin typeface="Palatino Linotype" panose="02040502050505030304" pitchFamily="18" charset="0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46476" y="2419231"/>
            <a:ext cx="77375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46" dirty="0">
                <a:solidFill>
                  <a:srgbClr val="00882B"/>
                </a:solidFill>
                <a:latin typeface="Palatino Linotype" panose="02040502050505030304" pitchFamily="18" charset="0"/>
                <a:cs typeface="Arial"/>
              </a:rPr>
              <a:t>parameters</a:t>
            </a:r>
            <a:endParaRPr sz="1266" dirty="0">
              <a:latin typeface="Palatino Linotype" panose="02040502050505030304" pitchFamily="18" charset="0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897916" y="1604991"/>
            <a:ext cx="1546175" cy="877788"/>
            <a:chOff x="1954011" y="2282654"/>
            <a:chExt cx="2199005" cy="1248410"/>
          </a:xfrm>
        </p:grpSpPr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88255" y="3194737"/>
              <a:ext cx="227630" cy="3362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88255" y="3073603"/>
              <a:ext cx="406579" cy="45740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27584" y="3057701"/>
              <a:ext cx="251616" cy="33825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27584" y="3057701"/>
              <a:ext cx="424999" cy="46723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24781" y="2302122"/>
              <a:ext cx="183592" cy="37047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931158" y="2302122"/>
              <a:ext cx="377214" cy="46642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145292" y="2383191"/>
              <a:ext cx="202377" cy="38503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54011" y="2282654"/>
              <a:ext cx="393658" cy="485576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5484494" y="3684031"/>
            <a:ext cx="1305520" cy="1620292"/>
            <a:chOff x="5632703" y="5239511"/>
            <a:chExt cx="1856739" cy="2304415"/>
          </a:xfrm>
        </p:grpSpPr>
        <p:pic>
          <p:nvPicPr>
            <p:cNvPr id="28" name="object 2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632703" y="5239511"/>
              <a:ext cx="1856231" cy="230428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71978" y="5252857"/>
              <a:ext cx="1778704" cy="2225535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5652427" y="4054435"/>
            <a:ext cx="901898" cy="523186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8929" marR="3572" indent="137066">
              <a:lnSpc>
                <a:spcPct val="100800"/>
              </a:lnSpc>
              <a:spcBef>
                <a:spcPts val="53"/>
              </a:spcBef>
            </a:pPr>
            <a:r>
              <a:rPr sz="1687" spc="-137" dirty="0">
                <a:latin typeface="Palatino Linotype" panose="02040502050505030304" pitchFamily="18" charset="0"/>
                <a:cs typeface="Arial"/>
              </a:rPr>
              <a:t>a</a:t>
            </a:r>
            <a:r>
              <a:rPr sz="1687" spc="-88" dirty="0">
                <a:latin typeface="Palatino Linotype" panose="02040502050505030304" pitchFamily="18" charset="0"/>
                <a:cs typeface="Arial"/>
              </a:rPr>
              <a:t> </a:t>
            </a:r>
            <a:r>
              <a:rPr sz="1687" spc="-14" dirty="0">
                <a:latin typeface="Palatino Linotype" panose="02040502050505030304" pitchFamily="18" charset="0"/>
                <a:cs typeface="Arial"/>
              </a:rPr>
              <a:t>point </a:t>
            </a:r>
            <a:r>
              <a:rPr sz="1687" spc="-112" dirty="0">
                <a:latin typeface="Palatino Linotype" panose="02040502050505030304" pitchFamily="18" charset="0"/>
                <a:cs typeface="Arial"/>
              </a:rPr>
              <a:t>becomes?</a:t>
            </a:r>
            <a:endParaRPr sz="1687" dirty="0">
              <a:latin typeface="Palatino Linotype" panose="02040502050505030304" pitchFamily="18" charset="0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101438" y="6390442"/>
            <a:ext cx="1097012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87" spc="-102" dirty="0">
                <a:latin typeface="Palatino Linotype" panose="02040502050505030304" pitchFamily="18" charset="0"/>
                <a:cs typeface="Arial"/>
              </a:rPr>
              <a:t>Image</a:t>
            </a:r>
            <a:r>
              <a:rPr sz="1687" spc="-88" dirty="0">
                <a:latin typeface="Palatino Linotype" panose="02040502050505030304" pitchFamily="18" charset="0"/>
                <a:cs typeface="Arial"/>
              </a:rPr>
              <a:t> </a:t>
            </a:r>
            <a:r>
              <a:rPr sz="1687" spc="-112" dirty="0">
                <a:latin typeface="Palatino Linotype" panose="02040502050505030304" pitchFamily="18" charset="0"/>
                <a:cs typeface="Arial"/>
              </a:rPr>
              <a:t>space</a:t>
            </a:r>
            <a:endParaRPr sz="1687" dirty="0">
              <a:latin typeface="Palatino Linotype" panose="02040502050505030304" pitchFamily="18" charset="0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837936" y="6379726"/>
            <a:ext cx="1484561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87" spc="-77" dirty="0">
                <a:latin typeface="Palatino Linotype" panose="02040502050505030304" pitchFamily="18" charset="0"/>
                <a:cs typeface="Arial"/>
              </a:rPr>
              <a:t>Parameter</a:t>
            </a:r>
            <a:r>
              <a:rPr sz="1687" spc="-56" dirty="0">
                <a:latin typeface="Palatino Linotype" panose="02040502050505030304" pitchFamily="18" charset="0"/>
                <a:cs typeface="Arial"/>
              </a:rPr>
              <a:t> </a:t>
            </a:r>
            <a:r>
              <a:rPr sz="1687" spc="-109" dirty="0">
                <a:latin typeface="Palatino Linotype" panose="02040502050505030304" pitchFamily="18" charset="0"/>
                <a:cs typeface="Arial"/>
              </a:rPr>
              <a:t>space</a:t>
            </a:r>
            <a:endParaRPr sz="1687" dirty="0">
              <a:latin typeface="Palatino Linotype" panose="02040502050505030304" pitchFamily="18" charset="0"/>
              <a:cs typeface="Arial"/>
            </a:endParaRPr>
          </a:p>
        </p:txBody>
      </p:sp>
      <p:pic>
        <p:nvPicPr>
          <p:cNvPr id="33" name="object 3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164647" y="1861929"/>
            <a:ext cx="2677345" cy="303433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7450523" y="1399103"/>
            <a:ext cx="77375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46" dirty="0">
                <a:solidFill>
                  <a:srgbClr val="C82506"/>
                </a:solidFill>
                <a:latin typeface="Palatino Linotype" panose="02040502050505030304" pitchFamily="18" charset="0"/>
                <a:cs typeface="Arial"/>
              </a:rPr>
              <a:t>parameters</a:t>
            </a:r>
            <a:endParaRPr sz="1266" dirty="0">
              <a:latin typeface="Palatino Linotype" panose="02040502050505030304" pitchFamily="18" charset="0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934973" y="2116375"/>
            <a:ext cx="1929705" cy="445145"/>
            <a:chOff x="9117827" y="3009954"/>
            <a:chExt cx="2744470" cy="633095"/>
          </a:xfrm>
        </p:grpSpPr>
        <p:pic>
          <p:nvPicPr>
            <p:cNvPr id="36" name="object 3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117827" y="3009954"/>
              <a:ext cx="739065" cy="58060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117827" y="3144640"/>
              <a:ext cx="696398" cy="44592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560184" y="3031331"/>
              <a:ext cx="251616" cy="33825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560184" y="3031331"/>
              <a:ext cx="424999" cy="46723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044646" y="3013047"/>
              <a:ext cx="817039" cy="62966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044646" y="3013047"/>
              <a:ext cx="775041" cy="495015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8567172" y="2447092"/>
            <a:ext cx="60230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53" dirty="0">
                <a:solidFill>
                  <a:srgbClr val="0B5D18"/>
                </a:solidFill>
                <a:latin typeface="Palatino Linotype" panose="02040502050505030304" pitchFamily="18" charset="0"/>
                <a:cs typeface="Arial"/>
              </a:rPr>
              <a:t>variables</a:t>
            </a:r>
            <a:endParaRPr sz="1266" dirty="0">
              <a:latin typeface="Palatino Linotype" panose="02040502050505030304" pitchFamily="18" charset="0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7193093" y="1605200"/>
            <a:ext cx="1336328" cy="345132"/>
            <a:chOff x="8062710" y="2282951"/>
            <a:chExt cx="1900555" cy="490855"/>
          </a:xfrm>
        </p:grpSpPr>
        <p:pic>
          <p:nvPicPr>
            <p:cNvPr id="44" name="object 4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779581" y="2307335"/>
              <a:ext cx="183592" cy="37047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585958" y="2307335"/>
              <a:ext cx="377214" cy="46642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253990" y="2383488"/>
              <a:ext cx="202377" cy="385041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062710" y="2282951"/>
              <a:ext cx="393657" cy="4855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50614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61784" y="2875510"/>
            <a:ext cx="3309337" cy="346692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96282" y="287120"/>
            <a:ext cx="6199436" cy="744827"/>
          </a:xfrm>
          <a:prstGeom prst="rect">
            <a:avLst/>
          </a:prstGeom>
        </p:spPr>
        <p:txBody>
          <a:bodyPr vert="horz" wrap="square" lIns="0" tIns="158948" rIns="0" bIns="0" rtlCol="0" anchor="ctr">
            <a:spAutoFit/>
          </a:bodyPr>
          <a:lstStyle/>
          <a:p>
            <a:pPr marL="63399">
              <a:spcBef>
                <a:spcPts val="70"/>
              </a:spcBef>
            </a:pPr>
            <a:r>
              <a:rPr sz="4219" spc="-253" dirty="0"/>
              <a:t>Image</a:t>
            </a:r>
            <a:r>
              <a:rPr sz="4219" spc="-197" dirty="0"/>
              <a:t> </a:t>
            </a:r>
            <a:r>
              <a:rPr sz="4219" spc="-207" dirty="0"/>
              <a:t>and</a:t>
            </a:r>
            <a:r>
              <a:rPr sz="4219" spc="-200" dirty="0"/>
              <a:t> </a:t>
            </a:r>
            <a:r>
              <a:rPr sz="4219" spc="-134" dirty="0"/>
              <a:t>parameter</a:t>
            </a:r>
            <a:r>
              <a:rPr sz="4219" spc="-197" dirty="0"/>
              <a:t> </a:t>
            </a:r>
            <a:r>
              <a:rPr sz="4219" spc="-316" dirty="0"/>
              <a:t>space</a:t>
            </a:r>
            <a:endParaRPr sz="4219" dirty="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4524" y="1866305"/>
            <a:ext cx="1589484" cy="29468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921228" y="2890521"/>
            <a:ext cx="3462040" cy="3422303"/>
            <a:chOff x="564946" y="4110961"/>
            <a:chExt cx="4923790" cy="486727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4946" y="4110961"/>
              <a:ext cx="4923692" cy="48670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56200" y="6623523"/>
              <a:ext cx="241300" cy="2159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43200" y="4190999"/>
              <a:ext cx="228600" cy="3048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92116" y="6007099"/>
              <a:ext cx="112191" cy="11219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19500" y="5765799"/>
              <a:ext cx="431800" cy="2159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061830" y="5060060"/>
              <a:ext cx="535305" cy="2669540"/>
            </a:xfrm>
            <a:custGeom>
              <a:avLst/>
              <a:gdLst/>
              <a:ahLst/>
              <a:cxnLst/>
              <a:rect l="l" t="t" r="r" b="b"/>
              <a:pathLst>
                <a:path w="535304" h="2669540">
                  <a:moveTo>
                    <a:pt x="452691" y="1500289"/>
                  </a:moveTo>
                  <a:lnTo>
                    <a:pt x="412521" y="1500289"/>
                  </a:lnTo>
                  <a:lnTo>
                    <a:pt x="399808" y="1500289"/>
                  </a:lnTo>
                  <a:lnTo>
                    <a:pt x="399173" y="1525358"/>
                  </a:lnTo>
                  <a:lnTo>
                    <a:pt x="452691" y="1500289"/>
                  </a:lnTo>
                  <a:close/>
                </a:path>
                <a:path w="535304" h="2669540">
                  <a:moveTo>
                    <a:pt x="535279" y="101066"/>
                  </a:moveTo>
                  <a:lnTo>
                    <a:pt x="491020" y="25209"/>
                  </a:lnTo>
                  <a:lnTo>
                    <a:pt x="476326" y="0"/>
                  </a:lnTo>
                  <a:lnTo>
                    <a:pt x="417372" y="101066"/>
                  </a:lnTo>
                  <a:lnTo>
                    <a:pt x="419417" y="108839"/>
                  </a:lnTo>
                  <a:lnTo>
                    <a:pt x="431533" y="115912"/>
                  </a:lnTo>
                  <a:lnTo>
                    <a:pt x="439305" y="113868"/>
                  </a:lnTo>
                  <a:lnTo>
                    <a:pt x="463626" y="72186"/>
                  </a:lnTo>
                  <a:lnTo>
                    <a:pt x="463626" y="1482471"/>
                  </a:lnTo>
                  <a:lnTo>
                    <a:pt x="401129" y="1449184"/>
                  </a:lnTo>
                  <a:lnTo>
                    <a:pt x="400469" y="1474571"/>
                  </a:lnTo>
                  <a:lnTo>
                    <a:pt x="647" y="1464322"/>
                  </a:lnTo>
                  <a:lnTo>
                    <a:pt x="0" y="1489710"/>
                  </a:lnTo>
                  <a:lnTo>
                    <a:pt x="399821" y="1499971"/>
                  </a:lnTo>
                  <a:lnTo>
                    <a:pt x="412521" y="1499971"/>
                  </a:lnTo>
                  <a:lnTo>
                    <a:pt x="453390" y="1499971"/>
                  </a:lnTo>
                  <a:lnTo>
                    <a:pt x="463626" y="1495183"/>
                  </a:lnTo>
                  <a:lnTo>
                    <a:pt x="463626" y="2668968"/>
                  </a:lnTo>
                  <a:lnTo>
                    <a:pt x="489026" y="2668968"/>
                  </a:lnTo>
                  <a:lnTo>
                    <a:pt x="489026" y="72186"/>
                  </a:lnTo>
                  <a:lnTo>
                    <a:pt x="513334" y="113868"/>
                  </a:lnTo>
                  <a:lnTo>
                    <a:pt x="521106" y="115912"/>
                  </a:lnTo>
                  <a:lnTo>
                    <a:pt x="533234" y="108839"/>
                  </a:lnTo>
                  <a:lnTo>
                    <a:pt x="535279" y="1010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107346" y="1401246"/>
            <a:ext cx="60230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53" dirty="0">
                <a:solidFill>
                  <a:srgbClr val="00882B"/>
                </a:solidFill>
                <a:latin typeface="Palatino Linotype" panose="02040502050505030304" pitchFamily="18" charset="0"/>
                <a:cs typeface="Arial"/>
              </a:rPr>
              <a:t>variables</a:t>
            </a:r>
            <a:endParaRPr sz="1266" dirty="0">
              <a:latin typeface="Palatino Linotype" panose="02040502050505030304" pitchFamily="18" charset="0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46476" y="2419231"/>
            <a:ext cx="77375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46" dirty="0">
                <a:solidFill>
                  <a:srgbClr val="00882B"/>
                </a:solidFill>
                <a:latin typeface="Palatino Linotype" panose="02040502050505030304" pitchFamily="18" charset="0"/>
                <a:cs typeface="Arial"/>
              </a:rPr>
              <a:t>parameters</a:t>
            </a:r>
            <a:endParaRPr sz="1266" dirty="0">
              <a:latin typeface="Palatino Linotype" panose="02040502050505030304" pitchFamily="18" charset="0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897916" y="1604991"/>
            <a:ext cx="1546175" cy="877788"/>
            <a:chOff x="1954011" y="2282654"/>
            <a:chExt cx="2199005" cy="1248410"/>
          </a:xfrm>
        </p:grpSpPr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88255" y="3194737"/>
              <a:ext cx="227630" cy="3362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88255" y="3073603"/>
              <a:ext cx="406579" cy="45740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27584" y="3057701"/>
              <a:ext cx="251616" cy="33825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27584" y="3057701"/>
              <a:ext cx="424999" cy="46723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24781" y="2302122"/>
              <a:ext cx="183592" cy="37047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31158" y="2302122"/>
              <a:ext cx="377214" cy="46642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45292" y="2383191"/>
              <a:ext cx="202377" cy="38503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54011" y="2282654"/>
              <a:ext cx="393658" cy="485576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5484494" y="3684031"/>
            <a:ext cx="1305520" cy="1620292"/>
            <a:chOff x="5632703" y="5239511"/>
            <a:chExt cx="1856739" cy="2304415"/>
          </a:xfrm>
        </p:grpSpPr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32703" y="5239511"/>
              <a:ext cx="1856231" cy="230428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71978" y="5252857"/>
              <a:ext cx="1778704" cy="2225535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652427" y="4054435"/>
            <a:ext cx="901898" cy="523186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8929" marR="3572" indent="207608">
              <a:lnSpc>
                <a:spcPct val="100800"/>
              </a:lnSpc>
              <a:spcBef>
                <a:spcPts val="53"/>
              </a:spcBef>
            </a:pPr>
            <a:r>
              <a:rPr sz="1687" spc="-137" dirty="0">
                <a:latin typeface="Palatino Linotype" panose="02040502050505030304" pitchFamily="18" charset="0"/>
                <a:cs typeface="Arial"/>
              </a:rPr>
              <a:t>a</a:t>
            </a:r>
            <a:r>
              <a:rPr sz="1687" spc="-88" dirty="0">
                <a:latin typeface="Palatino Linotype" panose="02040502050505030304" pitchFamily="18" charset="0"/>
                <a:cs typeface="Arial"/>
              </a:rPr>
              <a:t> </a:t>
            </a:r>
            <a:r>
              <a:rPr sz="1687" spc="-14" dirty="0">
                <a:latin typeface="Palatino Linotype" panose="02040502050505030304" pitchFamily="18" charset="0"/>
                <a:cs typeface="Arial"/>
              </a:rPr>
              <a:t>line </a:t>
            </a:r>
            <a:r>
              <a:rPr sz="1687" spc="-112" dirty="0">
                <a:latin typeface="Palatino Linotype" panose="02040502050505030304" pitchFamily="18" charset="0"/>
                <a:cs typeface="Arial"/>
              </a:rPr>
              <a:t>becomes?</a:t>
            </a:r>
            <a:endParaRPr sz="1687" dirty="0">
              <a:latin typeface="Palatino Linotype" panose="02040502050505030304" pitchFamily="18" charset="0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101438" y="6390442"/>
            <a:ext cx="1097012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87" spc="-102" dirty="0">
                <a:latin typeface="Palatino Linotype" panose="02040502050505030304" pitchFamily="18" charset="0"/>
                <a:cs typeface="Arial"/>
              </a:rPr>
              <a:t>Image</a:t>
            </a:r>
            <a:r>
              <a:rPr sz="1687" spc="-88" dirty="0">
                <a:latin typeface="Palatino Linotype" panose="02040502050505030304" pitchFamily="18" charset="0"/>
                <a:cs typeface="Arial"/>
              </a:rPr>
              <a:t> </a:t>
            </a:r>
            <a:r>
              <a:rPr sz="1687" spc="-112" dirty="0">
                <a:latin typeface="Palatino Linotype" panose="02040502050505030304" pitchFamily="18" charset="0"/>
                <a:cs typeface="Arial"/>
              </a:rPr>
              <a:t>space</a:t>
            </a:r>
            <a:endParaRPr sz="1687" dirty="0">
              <a:latin typeface="Palatino Linotype" panose="02040502050505030304" pitchFamily="18" charset="0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837936" y="6379726"/>
            <a:ext cx="1484561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87" spc="-77" dirty="0">
                <a:latin typeface="Palatino Linotype" panose="02040502050505030304" pitchFamily="18" charset="0"/>
                <a:cs typeface="Arial"/>
              </a:rPr>
              <a:t>Parameter</a:t>
            </a:r>
            <a:r>
              <a:rPr sz="1687" spc="-56" dirty="0">
                <a:latin typeface="Palatino Linotype" panose="02040502050505030304" pitchFamily="18" charset="0"/>
                <a:cs typeface="Arial"/>
              </a:rPr>
              <a:t> </a:t>
            </a:r>
            <a:r>
              <a:rPr sz="1687" spc="-109" dirty="0">
                <a:latin typeface="Palatino Linotype" panose="02040502050505030304" pitchFamily="18" charset="0"/>
                <a:cs typeface="Arial"/>
              </a:rPr>
              <a:t>space</a:t>
            </a:r>
            <a:endParaRPr sz="1687" dirty="0">
              <a:latin typeface="Palatino Linotype" panose="02040502050505030304" pitchFamily="18" charset="0"/>
              <a:cs typeface="Arial"/>
            </a:endParaRPr>
          </a:p>
        </p:txBody>
      </p:sp>
      <p:pic>
        <p:nvPicPr>
          <p:cNvPr id="29" name="object 2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164647" y="1861929"/>
            <a:ext cx="2677345" cy="30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6296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42989" y="2875510"/>
            <a:ext cx="3328541" cy="3466951"/>
            <a:chOff x="7564783" y="4089612"/>
            <a:chExt cx="4733925" cy="49307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1512" y="4089612"/>
              <a:ext cx="4706613" cy="493073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64783" y="6007099"/>
              <a:ext cx="112193" cy="11219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996282" y="287120"/>
            <a:ext cx="6199436" cy="744827"/>
          </a:xfrm>
          <a:prstGeom prst="rect">
            <a:avLst/>
          </a:prstGeom>
        </p:spPr>
        <p:txBody>
          <a:bodyPr vert="horz" wrap="square" lIns="0" tIns="158948" rIns="0" bIns="0" rtlCol="0" anchor="ctr">
            <a:spAutoFit/>
          </a:bodyPr>
          <a:lstStyle/>
          <a:p>
            <a:pPr marL="63399">
              <a:spcBef>
                <a:spcPts val="70"/>
              </a:spcBef>
            </a:pPr>
            <a:r>
              <a:rPr sz="4219" spc="-253" dirty="0"/>
              <a:t>Image</a:t>
            </a:r>
            <a:r>
              <a:rPr sz="4219" spc="-197" dirty="0"/>
              <a:t> </a:t>
            </a:r>
            <a:r>
              <a:rPr sz="4219" spc="-207" dirty="0"/>
              <a:t>and</a:t>
            </a:r>
            <a:r>
              <a:rPr sz="4219" spc="-200" dirty="0"/>
              <a:t> </a:t>
            </a:r>
            <a:r>
              <a:rPr sz="4219" spc="-134" dirty="0"/>
              <a:t>parameter</a:t>
            </a:r>
            <a:r>
              <a:rPr sz="4219" spc="-197" dirty="0"/>
              <a:t> </a:t>
            </a:r>
            <a:r>
              <a:rPr sz="4219" spc="-316" dirty="0"/>
              <a:t>space</a:t>
            </a:r>
            <a:endParaRPr sz="4219" dirty="0"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54524" y="1866305"/>
            <a:ext cx="1589484" cy="294680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921228" y="2890521"/>
            <a:ext cx="3462040" cy="3422303"/>
            <a:chOff x="564946" y="4110961"/>
            <a:chExt cx="4923790" cy="486727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4946" y="4110961"/>
              <a:ext cx="4923692" cy="48670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56200" y="6623523"/>
              <a:ext cx="241300" cy="21590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43200" y="4190999"/>
              <a:ext cx="228600" cy="3048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92116" y="6007099"/>
              <a:ext cx="112191" cy="11219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19500" y="5765799"/>
              <a:ext cx="431800" cy="2159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061830" y="5060060"/>
              <a:ext cx="535305" cy="2669540"/>
            </a:xfrm>
            <a:custGeom>
              <a:avLst/>
              <a:gdLst/>
              <a:ahLst/>
              <a:cxnLst/>
              <a:rect l="l" t="t" r="r" b="b"/>
              <a:pathLst>
                <a:path w="535304" h="2669540">
                  <a:moveTo>
                    <a:pt x="535279" y="101066"/>
                  </a:moveTo>
                  <a:lnTo>
                    <a:pt x="491020" y="25209"/>
                  </a:lnTo>
                  <a:lnTo>
                    <a:pt x="476326" y="0"/>
                  </a:lnTo>
                  <a:lnTo>
                    <a:pt x="417372" y="101066"/>
                  </a:lnTo>
                  <a:lnTo>
                    <a:pt x="419417" y="108839"/>
                  </a:lnTo>
                  <a:lnTo>
                    <a:pt x="431533" y="115912"/>
                  </a:lnTo>
                  <a:lnTo>
                    <a:pt x="439305" y="113868"/>
                  </a:lnTo>
                  <a:lnTo>
                    <a:pt x="463626" y="72186"/>
                  </a:lnTo>
                  <a:lnTo>
                    <a:pt x="463626" y="1466367"/>
                  </a:lnTo>
                  <a:lnTo>
                    <a:pt x="432904" y="1449997"/>
                  </a:lnTo>
                  <a:lnTo>
                    <a:pt x="432257" y="1475384"/>
                  </a:lnTo>
                  <a:lnTo>
                    <a:pt x="647" y="1464322"/>
                  </a:lnTo>
                  <a:lnTo>
                    <a:pt x="0" y="1489710"/>
                  </a:lnTo>
                  <a:lnTo>
                    <a:pt x="431609" y="1500784"/>
                  </a:lnTo>
                  <a:lnTo>
                    <a:pt x="444296" y="1500784"/>
                  </a:lnTo>
                  <a:lnTo>
                    <a:pt x="463626" y="1500784"/>
                  </a:lnTo>
                  <a:lnTo>
                    <a:pt x="463626" y="1501101"/>
                  </a:lnTo>
                  <a:lnTo>
                    <a:pt x="444296" y="1501101"/>
                  </a:lnTo>
                  <a:lnTo>
                    <a:pt x="431596" y="1501101"/>
                  </a:lnTo>
                  <a:lnTo>
                    <a:pt x="430961" y="1526171"/>
                  </a:lnTo>
                  <a:lnTo>
                    <a:pt x="463626" y="1510880"/>
                  </a:lnTo>
                  <a:lnTo>
                    <a:pt x="463626" y="2668968"/>
                  </a:lnTo>
                  <a:lnTo>
                    <a:pt x="489026" y="2668968"/>
                  </a:lnTo>
                  <a:lnTo>
                    <a:pt x="489026" y="1498981"/>
                  </a:lnTo>
                  <a:lnTo>
                    <a:pt x="508101" y="1490040"/>
                  </a:lnTo>
                  <a:lnTo>
                    <a:pt x="489026" y="1479892"/>
                  </a:lnTo>
                  <a:lnTo>
                    <a:pt x="489026" y="72186"/>
                  </a:lnTo>
                  <a:lnTo>
                    <a:pt x="513334" y="113868"/>
                  </a:lnTo>
                  <a:lnTo>
                    <a:pt x="521106" y="115912"/>
                  </a:lnTo>
                  <a:lnTo>
                    <a:pt x="533234" y="108839"/>
                  </a:lnTo>
                  <a:lnTo>
                    <a:pt x="535279" y="1010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107346" y="1401246"/>
            <a:ext cx="60230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53" dirty="0">
                <a:solidFill>
                  <a:srgbClr val="00882B"/>
                </a:solidFill>
                <a:latin typeface="Palatino Linotype" panose="02040502050505030304" pitchFamily="18" charset="0"/>
                <a:cs typeface="Arial"/>
              </a:rPr>
              <a:t>variables</a:t>
            </a:r>
            <a:endParaRPr sz="1266" dirty="0">
              <a:latin typeface="Palatino Linotype" panose="02040502050505030304" pitchFamily="18" charset="0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46476" y="2419231"/>
            <a:ext cx="77375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46" dirty="0">
                <a:solidFill>
                  <a:srgbClr val="00882B"/>
                </a:solidFill>
                <a:latin typeface="Palatino Linotype" panose="02040502050505030304" pitchFamily="18" charset="0"/>
                <a:cs typeface="Arial"/>
              </a:rPr>
              <a:t>parameters</a:t>
            </a:r>
            <a:endParaRPr sz="1266" dirty="0">
              <a:latin typeface="Palatino Linotype" panose="02040502050505030304" pitchFamily="18" charset="0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897916" y="1604991"/>
            <a:ext cx="1546175" cy="877788"/>
            <a:chOff x="1954011" y="2282654"/>
            <a:chExt cx="2199005" cy="1248410"/>
          </a:xfrm>
        </p:grpSpPr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88255" y="3194737"/>
              <a:ext cx="227630" cy="3362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88255" y="3073603"/>
              <a:ext cx="406579" cy="45740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27584" y="3057701"/>
              <a:ext cx="251616" cy="33825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27584" y="3057701"/>
              <a:ext cx="424999" cy="46723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24781" y="2302122"/>
              <a:ext cx="183592" cy="37047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31158" y="2302122"/>
              <a:ext cx="377214" cy="46642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45292" y="2383191"/>
              <a:ext cx="202377" cy="38503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54011" y="2282654"/>
              <a:ext cx="393658" cy="485576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5484494" y="3684031"/>
            <a:ext cx="1305520" cy="1620292"/>
            <a:chOff x="5632703" y="5239511"/>
            <a:chExt cx="1856739" cy="2304415"/>
          </a:xfrm>
        </p:grpSpPr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32703" y="5239511"/>
              <a:ext cx="1856231" cy="230428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71978" y="5252857"/>
              <a:ext cx="1778704" cy="2225535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5626756" y="4054436"/>
            <a:ext cx="953691" cy="785373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8929" marR="3572" indent="-893" algn="ctr">
              <a:lnSpc>
                <a:spcPct val="100800"/>
              </a:lnSpc>
              <a:spcBef>
                <a:spcPts val="53"/>
              </a:spcBef>
            </a:pPr>
            <a:r>
              <a:rPr sz="1687" spc="-137" dirty="0">
                <a:latin typeface="Palatino Linotype" panose="02040502050505030304" pitchFamily="18" charset="0"/>
                <a:cs typeface="Arial"/>
              </a:rPr>
              <a:t>a</a:t>
            </a:r>
            <a:r>
              <a:rPr sz="1687" spc="-88" dirty="0">
                <a:latin typeface="Palatino Linotype" panose="02040502050505030304" pitchFamily="18" charset="0"/>
                <a:cs typeface="Arial"/>
              </a:rPr>
              <a:t> </a:t>
            </a:r>
            <a:r>
              <a:rPr sz="1687" spc="-14" dirty="0">
                <a:latin typeface="Palatino Linotype" panose="02040502050505030304" pitchFamily="18" charset="0"/>
                <a:cs typeface="Arial"/>
              </a:rPr>
              <a:t>line </a:t>
            </a:r>
            <a:r>
              <a:rPr sz="1687" spc="-102" dirty="0">
                <a:latin typeface="Palatino Linotype" panose="02040502050505030304" pitchFamily="18" charset="0"/>
                <a:cs typeface="Arial"/>
              </a:rPr>
              <a:t>becomes</a:t>
            </a:r>
            <a:r>
              <a:rPr sz="1687" spc="-91" dirty="0">
                <a:latin typeface="Palatino Linotype" panose="02040502050505030304" pitchFamily="18" charset="0"/>
                <a:cs typeface="Arial"/>
              </a:rPr>
              <a:t> </a:t>
            </a:r>
            <a:r>
              <a:rPr sz="1687" spc="-116" dirty="0">
                <a:latin typeface="Palatino Linotype" panose="02040502050505030304" pitchFamily="18" charset="0"/>
                <a:cs typeface="Arial"/>
              </a:rPr>
              <a:t>a </a:t>
            </a:r>
            <a:r>
              <a:rPr sz="1687" spc="-7" dirty="0">
                <a:latin typeface="Palatino Linotype" panose="02040502050505030304" pitchFamily="18" charset="0"/>
                <a:cs typeface="Arial"/>
              </a:rPr>
              <a:t>point</a:t>
            </a:r>
            <a:endParaRPr sz="1687" dirty="0">
              <a:latin typeface="Palatino Linotype" panose="02040502050505030304" pitchFamily="18" charset="0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101438" y="6390442"/>
            <a:ext cx="1097012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87" spc="-102" dirty="0">
                <a:latin typeface="Palatino Linotype" panose="02040502050505030304" pitchFamily="18" charset="0"/>
                <a:cs typeface="Arial"/>
              </a:rPr>
              <a:t>Image</a:t>
            </a:r>
            <a:r>
              <a:rPr sz="1687" spc="-88" dirty="0">
                <a:latin typeface="Palatino Linotype" panose="02040502050505030304" pitchFamily="18" charset="0"/>
                <a:cs typeface="Arial"/>
              </a:rPr>
              <a:t> </a:t>
            </a:r>
            <a:r>
              <a:rPr sz="1687" spc="-112" dirty="0">
                <a:latin typeface="Palatino Linotype" panose="02040502050505030304" pitchFamily="18" charset="0"/>
                <a:cs typeface="Arial"/>
              </a:rPr>
              <a:t>space</a:t>
            </a:r>
            <a:endParaRPr sz="1687" dirty="0">
              <a:latin typeface="Palatino Linotype" panose="02040502050505030304" pitchFamily="18" charset="0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837936" y="6379726"/>
            <a:ext cx="1484561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87" spc="-77" dirty="0">
                <a:latin typeface="Palatino Linotype" panose="02040502050505030304" pitchFamily="18" charset="0"/>
                <a:cs typeface="Arial"/>
              </a:rPr>
              <a:t>Parameter</a:t>
            </a:r>
            <a:r>
              <a:rPr sz="1687" spc="-56" dirty="0">
                <a:latin typeface="Palatino Linotype" panose="02040502050505030304" pitchFamily="18" charset="0"/>
                <a:cs typeface="Arial"/>
              </a:rPr>
              <a:t> </a:t>
            </a:r>
            <a:r>
              <a:rPr sz="1687" spc="-109" dirty="0">
                <a:latin typeface="Palatino Linotype" panose="02040502050505030304" pitchFamily="18" charset="0"/>
                <a:cs typeface="Arial"/>
              </a:rPr>
              <a:t>space</a:t>
            </a:r>
            <a:endParaRPr sz="1687" dirty="0">
              <a:latin typeface="Palatino Linotype" panose="02040502050505030304" pitchFamily="18" charset="0"/>
              <a:cs typeface="Arial"/>
            </a:endParaRPr>
          </a:p>
        </p:txBody>
      </p:sp>
      <p:pic>
        <p:nvPicPr>
          <p:cNvPr id="31" name="object 3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164647" y="1861929"/>
            <a:ext cx="2677345" cy="30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4227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61784" y="2875510"/>
            <a:ext cx="3309337" cy="346692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96282" y="287120"/>
            <a:ext cx="6199436" cy="744827"/>
          </a:xfrm>
          <a:prstGeom prst="rect">
            <a:avLst/>
          </a:prstGeom>
        </p:spPr>
        <p:txBody>
          <a:bodyPr vert="horz" wrap="square" lIns="0" tIns="158948" rIns="0" bIns="0" rtlCol="0" anchor="ctr">
            <a:spAutoFit/>
          </a:bodyPr>
          <a:lstStyle/>
          <a:p>
            <a:pPr marL="63399">
              <a:spcBef>
                <a:spcPts val="70"/>
              </a:spcBef>
            </a:pPr>
            <a:r>
              <a:rPr sz="4219" spc="-253" dirty="0"/>
              <a:t>Image</a:t>
            </a:r>
            <a:r>
              <a:rPr sz="4219" spc="-197" dirty="0"/>
              <a:t> </a:t>
            </a:r>
            <a:r>
              <a:rPr sz="4219" spc="-207" dirty="0"/>
              <a:t>and</a:t>
            </a:r>
            <a:r>
              <a:rPr sz="4219" spc="-200" dirty="0"/>
              <a:t> </a:t>
            </a:r>
            <a:r>
              <a:rPr sz="4219" spc="-134" dirty="0"/>
              <a:t>parameter</a:t>
            </a:r>
            <a:r>
              <a:rPr sz="4219" spc="-197" dirty="0"/>
              <a:t> </a:t>
            </a:r>
            <a:r>
              <a:rPr sz="4219" spc="-316" dirty="0"/>
              <a:t>space</a:t>
            </a:r>
            <a:endParaRPr sz="4219" dirty="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4524" y="1866305"/>
            <a:ext cx="1589484" cy="29468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921228" y="2890521"/>
            <a:ext cx="3462040" cy="3422303"/>
            <a:chOff x="564946" y="4110961"/>
            <a:chExt cx="4923790" cy="486727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4946" y="4110961"/>
              <a:ext cx="4923692" cy="48670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56200" y="6623523"/>
              <a:ext cx="241300" cy="2159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43200" y="4190999"/>
              <a:ext cx="228600" cy="3048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92116" y="6007099"/>
              <a:ext cx="112191" cy="11219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19500" y="5765799"/>
              <a:ext cx="431800" cy="2159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082571" y="4614315"/>
              <a:ext cx="2912110" cy="2888615"/>
            </a:xfrm>
            <a:custGeom>
              <a:avLst/>
              <a:gdLst/>
              <a:ahLst/>
              <a:cxnLst/>
              <a:rect l="l" t="t" r="r" b="b"/>
              <a:pathLst>
                <a:path w="2912110" h="2888615">
                  <a:moveTo>
                    <a:pt x="2912097" y="2870009"/>
                  </a:moveTo>
                  <a:lnTo>
                    <a:pt x="60198" y="41808"/>
                  </a:lnTo>
                  <a:lnTo>
                    <a:pt x="106908" y="53886"/>
                  </a:lnTo>
                  <a:lnTo>
                    <a:pt x="113842" y="49809"/>
                  </a:lnTo>
                  <a:lnTo>
                    <a:pt x="117348" y="36233"/>
                  </a:lnTo>
                  <a:lnTo>
                    <a:pt x="113271" y="29298"/>
                  </a:lnTo>
                  <a:lnTo>
                    <a:pt x="33743" y="8724"/>
                  </a:lnTo>
                  <a:lnTo>
                    <a:pt x="0" y="0"/>
                  </a:lnTo>
                  <a:lnTo>
                    <a:pt x="30251" y="113017"/>
                  </a:lnTo>
                  <a:lnTo>
                    <a:pt x="37211" y="117043"/>
                  </a:lnTo>
                  <a:lnTo>
                    <a:pt x="50761" y="113411"/>
                  </a:lnTo>
                  <a:lnTo>
                    <a:pt x="54787" y="106451"/>
                  </a:lnTo>
                  <a:lnTo>
                    <a:pt x="42303" y="59842"/>
                  </a:lnTo>
                  <a:lnTo>
                    <a:pt x="1442542" y="1448460"/>
                  </a:lnTo>
                  <a:lnTo>
                    <a:pt x="1378762" y="1469707"/>
                  </a:lnTo>
                  <a:lnTo>
                    <a:pt x="1396720" y="1487665"/>
                  </a:lnTo>
                  <a:lnTo>
                    <a:pt x="970610" y="1913788"/>
                  </a:lnTo>
                  <a:lnTo>
                    <a:pt x="988568" y="1931746"/>
                  </a:lnTo>
                  <a:lnTo>
                    <a:pt x="1414678" y="1505623"/>
                  </a:lnTo>
                  <a:lnTo>
                    <a:pt x="1432648" y="1523593"/>
                  </a:lnTo>
                  <a:lnTo>
                    <a:pt x="1447609" y="1478686"/>
                  </a:lnTo>
                  <a:lnTo>
                    <a:pt x="1453921" y="1459738"/>
                  </a:lnTo>
                  <a:lnTo>
                    <a:pt x="2894215" y="2888043"/>
                  </a:lnTo>
                  <a:lnTo>
                    <a:pt x="2912097" y="28700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" name="object 12"/>
            <p:cNvSpPr/>
            <p:nvPr/>
          </p:nvSpPr>
          <p:spPr>
            <a:xfrm>
              <a:off x="3375679" y="6238982"/>
              <a:ext cx="172720" cy="297815"/>
            </a:xfrm>
            <a:custGeom>
              <a:avLst/>
              <a:gdLst/>
              <a:ahLst/>
              <a:cxnLst/>
              <a:rect l="l" t="t" r="r" b="b"/>
              <a:pathLst>
                <a:path w="172720" h="297815">
                  <a:moveTo>
                    <a:pt x="161732" y="297459"/>
                  </a:moveTo>
                  <a:lnTo>
                    <a:pt x="170258" y="239485"/>
                  </a:lnTo>
                  <a:lnTo>
                    <a:pt x="172159" y="187741"/>
                  </a:lnTo>
                  <a:lnTo>
                    <a:pt x="167437" y="142229"/>
                  </a:lnTo>
                  <a:lnTo>
                    <a:pt x="156090" y="102947"/>
                  </a:lnTo>
                  <a:lnTo>
                    <a:pt x="113525" y="43076"/>
                  </a:lnTo>
                  <a:lnTo>
                    <a:pt x="44465" y="8128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107346" y="1401246"/>
            <a:ext cx="60230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53" dirty="0">
                <a:solidFill>
                  <a:srgbClr val="00882B"/>
                </a:solidFill>
                <a:latin typeface="Palatino Linotype" panose="02040502050505030304" pitchFamily="18" charset="0"/>
                <a:cs typeface="Arial"/>
              </a:rPr>
              <a:t>variables</a:t>
            </a:r>
            <a:endParaRPr sz="1266" dirty="0">
              <a:latin typeface="Palatino Linotype" panose="02040502050505030304" pitchFamily="18" charset="0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46476" y="2419231"/>
            <a:ext cx="77375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46" dirty="0">
                <a:solidFill>
                  <a:srgbClr val="00882B"/>
                </a:solidFill>
                <a:latin typeface="Palatino Linotype" panose="02040502050505030304" pitchFamily="18" charset="0"/>
                <a:cs typeface="Arial"/>
              </a:rPr>
              <a:t>parameters</a:t>
            </a:r>
            <a:endParaRPr sz="1266" dirty="0">
              <a:latin typeface="Palatino Linotype" panose="02040502050505030304" pitchFamily="18" charset="0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897916" y="1604991"/>
            <a:ext cx="1546175" cy="877788"/>
            <a:chOff x="1954011" y="2282654"/>
            <a:chExt cx="2199005" cy="1248410"/>
          </a:xfrm>
        </p:grpSpPr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88255" y="3194737"/>
              <a:ext cx="227630" cy="3362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88255" y="3073603"/>
              <a:ext cx="406579" cy="45740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27584" y="3057701"/>
              <a:ext cx="251616" cy="33825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27584" y="3057701"/>
              <a:ext cx="424999" cy="46723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24781" y="2302122"/>
              <a:ext cx="183592" cy="37047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31158" y="2302122"/>
              <a:ext cx="377214" cy="46642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45292" y="2383191"/>
              <a:ext cx="202377" cy="38503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54011" y="2282654"/>
              <a:ext cx="393658" cy="485576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5484494" y="3684031"/>
            <a:ext cx="1305520" cy="1620292"/>
            <a:chOff x="5632703" y="5239511"/>
            <a:chExt cx="1856739" cy="2304415"/>
          </a:xfrm>
        </p:grpSpPr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32703" y="5239511"/>
              <a:ext cx="1856231" cy="230428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71978" y="5252857"/>
              <a:ext cx="1778704" cy="2225535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5652427" y="4054435"/>
            <a:ext cx="901898" cy="523186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8929" marR="3572" indent="207608">
              <a:lnSpc>
                <a:spcPct val="100800"/>
              </a:lnSpc>
              <a:spcBef>
                <a:spcPts val="53"/>
              </a:spcBef>
            </a:pPr>
            <a:r>
              <a:rPr sz="1687" spc="-137" dirty="0">
                <a:latin typeface="Palatino Linotype" panose="02040502050505030304" pitchFamily="18" charset="0"/>
                <a:cs typeface="Arial"/>
              </a:rPr>
              <a:t>a</a:t>
            </a:r>
            <a:r>
              <a:rPr sz="1687" spc="-88" dirty="0">
                <a:latin typeface="Palatino Linotype" panose="02040502050505030304" pitchFamily="18" charset="0"/>
                <a:cs typeface="Arial"/>
              </a:rPr>
              <a:t> </a:t>
            </a:r>
            <a:r>
              <a:rPr sz="1687" spc="-14" dirty="0">
                <a:latin typeface="Palatino Linotype" panose="02040502050505030304" pitchFamily="18" charset="0"/>
                <a:cs typeface="Arial"/>
              </a:rPr>
              <a:t>line </a:t>
            </a:r>
            <a:r>
              <a:rPr sz="1687" spc="-112" dirty="0">
                <a:latin typeface="Palatino Linotype" panose="02040502050505030304" pitchFamily="18" charset="0"/>
                <a:cs typeface="Arial"/>
              </a:rPr>
              <a:t>becomes?</a:t>
            </a:r>
            <a:endParaRPr sz="1687" dirty="0">
              <a:latin typeface="Palatino Linotype" panose="02040502050505030304" pitchFamily="18" charset="0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101438" y="6390442"/>
            <a:ext cx="1097012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87" spc="-102" dirty="0">
                <a:latin typeface="Palatino Linotype" panose="02040502050505030304" pitchFamily="18" charset="0"/>
                <a:cs typeface="Arial"/>
              </a:rPr>
              <a:t>Image</a:t>
            </a:r>
            <a:r>
              <a:rPr sz="1687" spc="-88" dirty="0">
                <a:latin typeface="Palatino Linotype" panose="02040502050505030304" pitchFamily="18" charset="0"/>
                <a:cs typeface="Arial"/>
              </a:rPr>
              <a:t> </a:t>
            </a:r>
            <a:r>
              <a:rPr sz="1687" spc="-112" dirty="0">
                <a:latin typeface="Palatino Linotype" panose="02040502050505030304" pitchFamily="18" charset="0"/>
                <a:cs typeface="Arial"/>
              </a:rPr>
              <a:t>space</a:t>
            </a:r>
            <a:endParaRPr sz="1687" dirty="0">
              <a:latin typeface="Palatino Linotype" panose="02040502050505030304" pitchFamily="18" charset="0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837936" y="6379726"/>
            <a:ext cx="1484561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87" spc="-77" dirty="0">
                <a:latin typeface="Palatino Linotype" panose="02040502050505030304" pitchFamily="18" charset="0"/>
                <a:cs typeface="Arial"/>
              </a:rPr>
              <a:t>Parameter</a:t>
            </a:r>
            <a:r>
              <a:rPr sz="1687" spc="-56" dirty="0">
                <a:latin typeface="Palatino Linotype" panose="02040502050505030304" pitchFamily="18" charset="0"/>
                <a:cs typeface="Arial"/>
              </a:rPr>
              <a:t> </a:t>
            </a:r>
            <a:r>
              <a:rPr sz="1687" spc="-109" dirty="0">
                <a:latin typeface="Palatino Linotype" panose="02040502050505030304" pitchFamily="18" charset="0"/>
                <a:cs typeface="Arial"/>
              </a:rPr>
              <a:t>space</a:t>
            </a:r>
            <a:endParaRPr sz="1687" dirty="0">
              <a:latin typeface="Palatino Linotype" panose="02040502050505030304" pitchFamily="18" charset="0"/>
              <a:cs typeface="Arial"/>
            </a:endParaRPr>
          </a:p>
        </p:txBody>
      </p:sp>
      <p:pic>
        <p:nvPicPr>
          <p:cNvPr id="30" name="object 3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164647" y="1861929"/>
            <a:ext cx="2677345" cy="30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0586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61783" y="2875510"/>
            <a:ext cx="3309342" cy="3466951"/>
            <a:chOff x="7591513" y="4089612"/>
            <a:chExt cx="4706620" cy="49307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1513" y="4089612"/>
              <a:ext cx="4706613" cy="493073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20484" y="5799646"/>
              <a:ext cx="112193" cy="11219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996282" y="287120"/>
            <a:ext cx="6199436" cy="744827"/>
          </a:xfrm>
          <a:prstGeom prst="rect">
            <a:avLst/>
          </a:prstGeom>
        </p:spPr>
        <p:txBody>
          <a:bodyPr vert="horz" wrap="square" lIns="0" tIns="158948" rIns="0" bIns="0" rtlCol="0" anchor="ctr">
            <a:spAutoFit/>
          </a:bodyPr>
          <a:lstStyle/>
          <a:p>
            <a:pPr marL="63399">
              <a:spcBef>
                <a:spcPts val="70"/>
              </a:spcBef>
            </a:pPr>
            <a:r>
              <a:rPr sz="4219" spc="-253" dirty="0"/>
              <a:t>Image</a:t>
            </a:r>
            <a:r>
              <a:rPr sz="4219" spc="-197" dirty="0"/>
              <a:t> </a:t>
            </a:r>
            <a:r>
              <a:rPr sz="4219" spc="-207" dirty="0"/>
              <a:t>and</a:t>
            </a:r>
            <a:r>
              <a:rPr sz="4219" spc="-200" dirty="0"/>
              <a:t> </a:t>
            </a:r>
            <a:r>
              <a:rPr sz="4219" spc="-134" dirty="0"/>
              <a:t>parameter</a:t>
            </a:r>
            <a:r>
              <a:rPr sz="4219" spc="-197" dirty="0"/>
              <a:t> </a:t>
            </a:r>
            <a:r>
              <a:rPr sz="4219" spc="-316" dirty="0"/>
              <a:t>space</a:t>
            </a:r>
            <a:endParaRPr sz="4219" dirty="0"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54524" y="1866305"/>
            <a:ext cx="1589484" cy="294680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921228" y="2890521"/>
            <a:ext cx="3462040" cy="3422303"/>
            <a:chOff x="564946" y="4110961"/>
            <a:chExt cx="4923790" cy="486727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4946" y="4110961"/>
              <a:ext cx="4923692" cy="48670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56200" y="6623523"/>
              <a:ext cx="241300" cy="21590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43200" y="4190999"/>
              <a:ext cx="228600" cy="3048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92116" y="6007099"/>
              <a:ext cx="112191" cy="11219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19500" y="5765799"/>
              <a:ext cx="431800" cy="2159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082571" y="4614315"/>
              <a:ext cx="2912110" cy="2888615"/>
            </a:xfrm>
            <a:custGeom>
              <a:avLst/>
              <a:gdLst/>
              <a:ahLst/>
              <a:cxnLst/>
              <a:rect l="l" t="t" r="r" b="b"/>
              <a:pathLst>
                <a:path w="2912110" h="2888615">
                  <a:moveTo>
                    <a:pt x="2912097" y="2870009"/>
                  </a:moveTo>
                  <a:lnTo>
                    <a:pt x="60198" y="41808"/>
                  </a:lnTo>
                  <a:lnTo>
                    <a:pt x="106908" y="53886"/>
                  </a:lnTo>
                  <a:lnTo>
                    <a:pt x="113842" y="49809"/>
                  </a:lnTo>
                  <a:lnTo>
                    <a:pt x="117348" y="36233"/>
                  </a:lnTo>
                  <a:lnTo>
                    <a:pt x="113271" y="29298"/>
                  </a:lnTo>
                  <a:lnTo>
                    <a:pt x="33743" y="8724"/>
                  </a:lnTo>
                  <a:lnTo>
                    <a:pt x="0" y="0"/>
                  </a:lnTo>
                  <a:lnTo>
                    <a:pt x="30251" y="113017"/>
                  </a:lnTo>
                  <a:lnTo>
                    <a:pt x="37211" y="117043"/>
                  </a:lnTo>
                  <a:lnTo>
                    <a:pt x="50761" y="113411"/>
                  </a:lnTo>
                  <a:lnTo>
                    <a:pt x="54787" y="106451"/>
                  </a:lnTo>
                  <a:lnTo>
                    <a:pt x="42303" y="59842"/>
                  </a:lnTo>
                  <a:lnTo>
                    <a:pt x="1442542" y="1448460"/>
                  </a:lnTo>
                  <a:lnTo>
                    <a:pt x="1378762" y="1469707"/>
                  </a:lnTo>
                  <a:lnTo>
                    <a:pt x="1396720" y="1487665"/>
                  </a:lnTo>
                  <a:lnTo>
                    <a:pt x="970610" y="1913788"/>
                  </a:lnTo>
                  <a:lnTo>
                    <a:pt x="988568" y="1931746"/>
                  </a:lnTo>
                  <a:lnTo>
                    <a:pt x="1414678" y="1505623"/>
                  </a:lnTo>
                  <a:lnTo>
                    <a:pt x="1432648" y="1523593"/>
                  </a:lnTo>
                  <a:lnTo>
                    <a:pt x="1447609" y="1478686"/>
                  </a:lnTo>
                  <a:lnTo>
                    <a:pt x="1453921" y="1459738"/>
                  </a:lnTo>
                  <a:lnTo>
                    <a:pt x="2894215" y="2888043"/>
                  </a:lnTo>
                  <a:lnTo>
                    <a:pt x="2912097" y="28700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4" name="object 14"/>
            <p:cNvSpPr/>
            <p:nvPr/>
          </p:nvSpPr>
          <p:spPr>
            <a:xfrm>
              <a:off x="3375679" y="6238982"/>
              <a:ext cx="172720" cy="297815"/>
            </a:xfrm>
            <a:custGeom>
              <a:avLst/>
              <a:gdLst/>
              <a:ahLst/>
              <a:cxnLst/>
              <a:rect l="l" t="t" r="r" b="b"/>
              <a:pathLst>
                <a:path w="172720" h="297815">
                  <a:moveTo>
                    <a:pt x="161732" y="297459"/>
                  </a:moveTo>
                  <a:lnTo>
                    <a:pt x="170258" y="239485"/>
                  </a:lnTo>
                  <a:lnTo>
                    <a:pt x="172159" y="187741"/>
                  </a:lnTo>
                  <a:lnTo>
                    <a:pt x="167437" y="142229"/>
                  </a:lnTo>
                  <a:lnTo>
                    <a:pt x="156090" y="102947"/>
                  </a:lnTo>
                  <a:lnTo>
                    <a:pt x="113525" y="43076"/>
                  </a:lnTo>
                  <a:lnTo>
                    <a:pt x="44465" y="8128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107346" y="1401246"/>
            <a:ext cx="60230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53" dirty="0">
                <a:solidFill>
                  <a:srgbClr val="00882B"/>
                </a:solidFill>
                <a:latin typeface="Palatino Linotype" panose="02040502050505030304" pitchFamily="18" charset="0"/>
                <a:cs typeface="Arial"/>
              </a:rPr>
              <a:t>variables</a:t>
            </a:r>
            <a:endParaRPr sz="1266" dirty="0">
              <a:latin typeface="Palatino Linotype" panose="02040502050505030304" pitchFamily="18" charset="0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46476" y="2419231"/>
            <a:ext cx="77375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46" dirty="0">
                <a:solidFill>
                  <a:srgbClr val="00882B"/>
                </a:solidFill>
                <a:latin typeface="Palatino Linotype" panose="02040502050505030304" pitchFamily="18" charset="0"/>
                <a:cs typeface="Arial"/>
              </a:rPr>
              <a:t>parameters</a:t>
            </a:r>
            <a:endParaRPr sz="1266" dirty="0">
              <a:latin typeface="Palatino Linotype" panose="02040502050505030304" pitchFamily="18" charset="0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897916" y="1604991"/>
            <a:ext cx="1546175" cy="877788"/>
            <a:chOff x="1954011" y="2282654"/>
            <a:chExt cx="2199005" cy="1248410"/>
          </a:xfrm>
        </p:grpSpPr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88255" y="3194737"/>
              <a:ext cx="227630" cy="3362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88255" y="3073603"/>
              <a:ext cx="406579" cy="45740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27584" y="3057701"/>
              <a:ext cx="251616" cy="33825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27584" y="3057701"/>
              <a:ext cx="424999" cy="46723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24781" y="2302122"/>
              <a:ext cx="183592" cy="37047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31158" y="2302122"/>
              <a:ext cx="377214" cy="46642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45292" y="2383191"/>
              <a:ext cx="202377" cy="38503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54011" y="2282654"/>
              <a:ext cx="393658" cy="485576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5484494" y="3684031"/>
            <a:ext cx="1305520" cy="1620292"/>
            <a:chOff x="5632703" y="5239511"/>
            <a:chExt cx="1856739" cy="2304415"/>
          </a:xfrm>
        </p:grpSpPr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32703" y="5239511"/>
              <a:ext cx="1856231" cy="230428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71978" y="5252857"/>
              <a:ext cx="1778704" cy="2225535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5626756" y="4054436"/>
            <a:ext cx="953691" cy="785373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8929" marR="3572" indent="-893" algn="ctr">
              <a:lnSpc>
                <a:spcPct val="100800"/>
              </a:lnSpc>
              <a:spcBef>
                <a:spcPts val="53"/>
              </a:spcBef>
            </a:pPr>
            <a:r>
              <a:rPr sz="1687" spc="-137" dirty="0">
                <a:latin typeface="Palatino Linotype" panose="02040502050505030304" pitchFamily="18" charset="0"/>
                <a:cs typeface="Arial"/>
              </a:rPr>
              <a:t>a</a:t>
            </a:r>
            <a:r>
              <a:rPr sz="1687" spc="-88" dirty="0">
                <a:latin typeface="Palatino Linotype" panose="02040502050505030304" pitchFamily="18" charset="0"/>
                <a:cs typeface="Arial"/>
              </a:rPr>
              <a:t> </a:t>
            </a:r>
            <a:r>
              <a:rPr sz="1687" spc="-14" dirty="0">
                <a:latin typeface="Palatino Linotype" panose="02040502050505030304" pitchFamily="18" charset="0"/>
                <a:cs typeface="Arial"/>
              </a:rPr>
              <a:t>line </a:t>
            </a:r>
            <a:r>
              <a:rPr sz="1687" spc="-102" dirty="0">
                <a:latin typeface="Palatino Linotype" panose="02040502050505030304" pitchFamily="18" charset="0"/>
                <a:cs typeface="Arial"/>
              </a:rPr>
              <a:t>becomes</a:t>
            </a:r>
            <a:r>
              <a:rPr sz="1687" spc="-91" dirty="0">
                <a:latin typeface="Palatino Linotype" panose="02040502050505030304" pitchFamily="18" charset="0"/>
                <a:cs typeface="Arial"/>
              </a:rPr>
              <a:t> </a:t>
            </a:r>
            <a:r>
              <a:rPr sz="1687" spc="-116" dirty="0">
                <a:latin typeface="Palatino Linotype" panose="02040502050505030304" pitchFamily="18" charset="0"/>
                <a:cs typeface="Arial"/>
              </a:rPr>
              <a:t>a </a:t>
            </a:r>
            <a:r>
              <a:rPr sz="1687" spc="-7" dirty="0">
                <a:latin typeface="Palatino Linotype" panose="02040502050505030304" pitchFamily="18" charset="0"/>
                <a:cs typeface="Arial"/>
              </a:rPr>
              <a:t>point</a:t>
            </a:r>
            <a:endParaRPr sz="1687" dirty="0">
              <a:latin typeface="Palatino Linotype" panose="02040502050505030304" pitchFamily="18" charset="0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101438" y="6390442"/>
            <a:ext cx="1097012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87" spc="-102" dirty="0">
                <a:latin typeface="Palatino Linotype" panose="02040502050505030304" pitchFamily="18" charset="0"/>
                <a:cs typeface="Arial"/>
              </a:rPr>
              <a:t>Image</a:t>
            </a:r>
            <a:r>
              <a:rPr sz="1687" spc="-88" dirty="0">
                <a:latin typeface="Palatino Linotype" panose="02040502050505030304" pitchFamily="18" charset="0"/>
                <a:cs typeface="Arial"/>
              </a:rPr>
              <a:t> </a:t>
            </a:r>
            <a:r>
              <a:rPr sz="1687" spc="-112" dirty="0">
                <a:latin typeface="Palatino Linotype" panose="02040502050505030304" pitchFamily="18" charset="0"/>
                <a:cs typeface="Arial"/>
              </a:rPr>
              <a:t>space</a:t>
            </a:r>
            <a:endParaRPr sz="1687" dirty="0">
              <a:latin typeface="Palatino Linotype" panose="02040502050505030304" pitchFamily="18" charset="0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837936" y="6379726"/>
            <a:ext cx="1484561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87" spc="-77" dirty="0">
                <a:latin typeface="Palatino Linotype" panose="02040502050505030304" pitchFamily="18" charset="0"/>
                <a:cs typeface="Arial"/>
              </a:rPr>
              <a:t>Parameter</a:t>
            </a:r>
            <a:r>
              <a:rPr sz="1687" spc="-56" dirty="0">
                <a:latin typeface="Palatino Linotype" panose="02040502050505030304" pitchFamily="18" charset="0"/>
                <a:cs typeface="Arial"/>
              </a:rPr>
              <a:t> </a:t>
            </a:r>
            <a:r>
              <a:rPr sz="1687" spc="-109" dirty="0">
                <a:latin typeface="Palatino Linotype" panose="02040502050505030304" pitchFamily="18" charset="0"/>
                <a:cs typeface="Arial"/>
              </a:rPr>
              <a:t>space</a:t>
            </a:r>
            <a:endParaRPr sz="1687" dirty="0">
              <a:latin typeface="Palatino Linotype" panose="02040502050505030304" pitchFamily="18" charset="0"/>
              <a:cs typeface="Arial"/>
            </a:endParaRPr>
          </a:p>
        </p:txBody>
      </p:sp>
      <p:pic>
        <p:nvPicPr>
          <p:cNvPr id="32" name="object 3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164647" y="1861929"/>
            <a:ext cx="2677345" cy="30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186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61783" y="2875510"/>
            <a:ext cx="3309342" cy="3466951"/>
            <a:chOff x="7591513" y="4089612"/>
            <a:chExt cx="4706620" cy="49307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1513" y="4089612"/>
              <a:ext cx="4706613" cy="493073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70046" y="6007099"/>
              <a:ext cx="112191" cy="11219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996282" y="287120"/>
            <a:ext cx="6199436" cy="744827"/>
          </a:xfrm>
          <a:prstGeom prst="rect">
            <a:avLst/>
          </a:prstGeom>
        </p:spPr>
        <p:txBody>
          <a:bodyPr vert="horz" wrap="square" lIns="0" tIns="158948" rIns="0" bIns="0" rtlCol="0" anchor="ctr">
            <a:spAutoFit/>
          </a:bodyPr>
          <a:lstStyle/>
          <a:p>
            <a:pPr marL="63399">
              <a:spcBef>
                <a:spcPts val="70"/>
              </a:spcBef>
            </a:pPr>
            <a:r>
              <a:rPr sz="4219" spc="-253" dirty="0"/>
              <a:t>Image</a:t>
            </a:r>
            <a:r>
              <a:rPr sz="4219" spc="-197" dirty="0"/>
              <a:t> </a:t>
            </a:r>
            <a:r>
              <a:rPr sz="4219" spc="-207" dirty="0"/>
              <a:t>and</a:t>
            </a:r>
            <a:r>
              <a:rPr sz="4219" spc="-200" dirty="0"/>
              <a:t> </a:t>
            </a:r>
            <a:r>
              <a:rPr sz="4219" spc="-134" dirty="0"/>
              <a:t>parameter</a:t>
            </a:r>
            <a:r>
              <a:rPr sz="4219" spc="-197" dirty="0"/>
              <a:t> </a:t>
            </a:r>
            <a:r>
              <a:rPr sz="4219" spc="-316" dirty="0"/>
              <a:t>space</a:t>
            </a:r>
            <a:endParaRPr sz="4219" dirty="0"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54524" y="1866305"/>
            <a:ext cx="1589484" cy="294680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921228" y="2890521"/>
            <a:ext cx="3462040" cy="3422303"/>
            <a:chOff x="564946" y="4110961"/>
            <a:chExt cx="4923790" cy="486727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4946" y="4110961"/>
              <a:ext cx="4923692" cy="48670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56200" y="6623523"/>
              <a:ext cx="241300" cy="21590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43200" y="4190999"/>
              <a:ext cx="228600" cy="3048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92116" y="6007099"/>
              <a:ext cx="112191" cy="11219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19500" y="5765799"/>
              <a:ext cx="431800" cy="2159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261197" y="6004242"/>
              <a:ext cx="2574290" cy="533400"/>
            </a:xfrm>
            <a:custGeom>
              <a:avLst/>
              <a:gdLst/>
              <a:ahLst/>
              <a:cxnLst/>
              <a:rect l="l" t="t" r="r" b="b"/>
              <a:pathLst>
                <a:path w="2574290" h="533400">
                  <a:moveTo>
                    <a:pt x="2573959" y="46253"/>
                  </a:moveTo>
                  <a:lnTo>
                    <a:pt x="72174" y="46253"/>
                  </a:lnTo>
                  <a:lnTo>
                    <a:pt x="113855" y="21945"/>
                  </a:lnTo>
                  <a:lnTo>
                    <a:pt x="115900" y="14173"/>
                  </a:lnTo>
                  <a:lnTo>
                    <a:pt x="108839" y="2044"/>
                  </a:lnTo>
                  <a:lnTo>
                    <a:pt x="101053" y="0"/>
                  </a:lnTo>
                  <a:lnTo>
                    <a:pt x="0" y="58953"/>
                  </a:lnTo>
                  <a:lnTo>
                    <a:pt x="101053" y="117906"/>
                  </a:lnTo>
                  <a:lnTo>
                    <a:pt x="108839" y="115862"/>
                  </a:lnTo>
                  <a:lnTo>
                    <a:pt x="115900" y="103746"/>
                  </a:lnTo>
                  <a:lnTo>
                    <a:pt x="113855" y="95973"/>
                  </a:lnTo>
                  <a:lnTo>
                    <a:pt x="72174" y="71653"/>
                  </a:lnTo>
                  <a:lnTo>
                    <a:pt x="796607" y="71653"/>
                  </a:lnTo>
                  <a:lnTo>
                    <a:pt x="762863" y="139141"/>
                  </a:lnTo>
                  <a:lnTo>
                    <a:pt x="788263" y="139141"/>
                  </a:lnTo>
                  <a:lnTo>
                    <a:pt x="788263" y="532841"/>
                  </a:lnTo>
                  <a:lnTo>
                    <a:pt x="813663" y="532841"/>
                  </a:lnTo>
                  <a:lnTo>
                    <a:pt x="813663" y="139141"/>
                  </a:lnTo>
                  <a:lnTo>
                    <a:pt x="839063" y="139141"/>
                  </a:lnTo>
                  <a:lnTo>
                    <a:pt x="832713" y="126441"/>
                  </a:lnTo>
                  <a:lnTo>
                    <a:pt x="805319" y="71653"/>
                  </a:lnTo>
                  <a:lnTo>
                    <a:pt x="2573959" y="71653"/>
                  </a:lnTo>
                  <a:lnTo>
                    <a:pt x="2573959" y="462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4" name="object 14"/>
            <p:cNvSpPr/>
            <p:nvPr/>
          </p:nvSpPr>
          <p:spPr>
            <a:xfrm>
              <a:off x="3060136" y="6282584"/>
              <a:ext cx="262255" cy="240029"/>
            </a:xfrm>
            <a:custGeom>
              <a:avLst/>
              <a:gdLst/>
              <a:ahLst/>
              <a:cxnLst/>
              <a:rect l="l" t="t" r="r" b="b"/>
              <a:pathLst>
                <a:path w="262254" h="240029">
                  <a:moveTo>
                    <a:pt x="261690" y="239975"/>
                  </a:moveTo>
                  <a:lnTo>
                    <a:pt x="248881" y="181429"/>
                  </a:lnTo>
                  <a:lnTo>
                    <a:pt x="232006" y="131039"/>
                  </a:lnTo>
                  <a:lnTo>
                    <a:pt x="211064" y="88807"/>
                  </a:lnTo>
                  <a:lnTo>
                    <a:pt x="186054" y="54731"/>
                  </a:lnTo>
                  <a:lnTo>
                    <a:pt x="156978" y="28812"/>
                  </a:lnTo>
                  <a:lnTo>
                    <a:pt x="86623" y="1446"/>
                  </a:lnTo>
                  <a:lnTo>
                    <a:pt x="45345" y="0"/>
                  </a:lnTo>
                  <a:lnTo>
                    <a:pt x="0" y="6710"/>
                  </a:lnTo>
                </a:path>
              </a:pathLst>
            </a:custGeom>
            <a:ln w="254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107346" y="1401246"/>
            <a:ext cx="60230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53" dirty="0">
                <a:solidFill>
                  <a:srgbClr val="00882B"/>
                </a:solidFill>
                <a:latin typeface="Palatino Linotype" panose="02040502050505030304" pitchFamily="18" charset="0"/>
                <a:cs typeface="Arial"/>
              </a:rPr>
              <a:t>variables</a:t>
            </a:r>
            <a:endParaRPr sz="1266" dirty="0">
              <a:latin typeface="Palatino Linotype" panose="02040502050505030304" pitchFamily="18" charset="0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46476" y="2419231"/>
            <a:ext cx="77375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46" dirty="0">
                <a:solidFill>
                  <a:srgbClr val="00882B"/>
                </a:solidFill>
                <a:latin typeface="Palatino Linotype" panose="02040502050505030304" pitchFamily="18" charset="0"/>
                <a:cs typeface="Arial"/>
              </a:rPr>
              <a:t>parameters</a:t>
            </a:r>
            <a:endParaRPr sz="1266" dirty="0">
              <a:latin typeface="Palatino Linotype" panose="02040502050505030304" pitchFamily="18" charset="0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897916" y="1604991"/>
            <a:ext cx="1546175" cy="877788"/>
            <a:chOff x="1954011" y="2282654"/>
            <a:chExt cx="2199005" cy="1248410"/>
          </a:xfrm>
        </p:grpSpPr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88255" y="3194737"/>
              <a:ext cx="227630" cy="3362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88255" y="3073603"/>
              <a:ext cx="406579" cy="45740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27584" y="3057701"/>
              <a:ext cx="251616" cy="33825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27584" y="3057701"/>
              <a:ext cx="424999" cy="46723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24781" y="2302122"/>
              <a:ext cx="183592" cy="37047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31158" y="2302122"/>
              <a:ext cx="377214" cy="46642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45292" y="2383191"/>
              <a:ext cx="202377" cy="38503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54011" y="2282654"/>
              <a:ext cx="393658" cy="485576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5484494" y="3684031"/>
            <a:ext cx="1305520" cy="1620292"/>
            <a:chOff x="5632703" y="5239511"/>
            <a:chExt cx="1856739" cy="2304415"/>
          </a:xfrm>
        </p:grpSpPr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32703" y="5239511"/>
              <a:ext cx="1856231" cy="230428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71978" y="5252857"/>
              <a:ext cx="1778704" cy="2225535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5626756" y="4054436"/>
            <a:ext cx="953691" cy="785373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8929" marR="3572" indent="-893" algn="ctr">
              <a:lnSpc>
                <a:spcPct val="100800"/>
              </a:lnSpc>
              <a:spcBef>
                <a:spcPts val="53"/>
              </a:spcBef>
            </a:pPr>
            <a:r>
              <a:rPr sz="1687" spc="-137" dirty="0">
                <a:latin typeface="Palatino Linotype" panose="02040502050505030304" pitchFamily="18" charset="0"/>
                <a:cs typeface="Arial"/>
              </a:rPr>
              <a:t>a</a:t>
            </a:r>
            <a:r>
              <a:rPr sz="1687" spc="-88" dirty="0">
                <a:latin typeface="Palatino Linotype" panose="02040502050505030304" pitchFamily="18" charset="0"/>
                <a:cs typeface="Arial"/>
              </a:rPr>
              <a:t> </a:t>
            </a:r>
            <a:r>
              <a:rPr sz="1687" spc="-14" dirty="0">
                <a:latin typeface="Palatino Linotype" panose="02040502050505030304" pitchFamily="18" charset="0"/>
                <a:cs typeface="Arial"/>
              </a:rPr>
              <a:t>line </a:t>
            </a:r>
            <a:r>
              <a:rPr sz="1687" spc="-102" dirty="0">
                <a:latin typeface="Palatino Linotype" panose="02040502050505030304" pitchFamily="18" charset="0"/>
                <a:cs typeface="Arial"/>
              </a:rPr>
              <a:t>becomes</a:t>
            </a:r>
            <a:r>
              <a:rPr sz="1687" spc="-91" dirty="0">
                <a:latin typeface="Palatino Linotype" panose="02040502050505030304" pitchFamily="18" charset="0"/>
                <a:cs typeface="Arial"/>
              </a:rPr>
              <a:t> </a:t>
            </a:r>
            <a:r>
              <a:rPr sz="1687" spc="-116" dirty="0">
                <a:latin typeface="Palatino Linotype" panose="02040502050505030304" pitchFamily="18" charset="0"/>
                <a:cs typeface="Arial"/>
              </a:rPr>
              <a:t>a </a:t>
            </a:r>
            <a:r>
              <a:rPr sz="1687" spc="-7" dirty="0">
                <a:latin typeface="Palatino Linotype" panose="02040502050505030304" pitchFamily="18" charset="0"/>
                <a:cs typeface="Arial"/>
              </a:rPr>
              <a:t>point</a:t>
            </a:r>
            <a:endParaRPr sz="1687" dirty="0">
              <a:latin typeface="Palatino Linotype" panose="02040502050505030304" pitchFamily="18" charset="0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101438" y="6390442"/>
            <a:ext cx="1097012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87" spc="-102" dirty="0">
                <a:latin typeface="Palatino Linotype" panose="02040502050505030304" pitchFamily="18" charset="0"/>
                <a:cs typeface="Arial"/>
              </a:rPr>
              <a:t>Image</a:t>
            </a:r>
            <a:r>
              <a:rPr sz="1687" spc="-88" dirty="0">
                <a:latin typeface="Palatino Linotype" panose="02040502050505030304" pitchFamily="18" charset="0"/>
                <a:cs typeface="Arial"/>
              </a:rPr>
              <a:t> </a:t>
            </a:r>
            <a:r>
              <a:rPr sz="1687" spc="-112" dirty="0">
                <a:latin typeface="Palatino Linotype" panose="02040502050505030304" pitchFamily="18" charset="0"/>
                <a:cs typeface="Arial"/>
              </a:rPr>
              <a:t>space</a:t>
            </a:r>
            <a:endParaRPr sz="1687" dirty="0">
              <a:latin typeface="Palatino Linotype" panose="02040502050505030304" pitchFamily="18" charset="0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837936" y="6379726"/>
            <a:ext cx="1484561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87" spc="-77" dirty="0">
                <a:latin typeface="Palatino Linotype" panose="02040502050505030304" pitchFamily="18" charset="0"/>
                <a:cs typeface="Arial"/>
              </a:rPr>
              <a:t>Parameter</a:t>
            </a:r>
            <a:r>
              <a:rPr sz="1687" spc="-56" dirty="0">
                <a:latin typeface="Palatino Linotype" panose="02040502050505030304" pitchFamily="18" charset="0"/>
                <a:cs typeface="Arial"/>
              </a:rPr>
              <a:t> </a:t>
            </a:r>
            <a:r>
              <a:rPr sz="1687" spc="-109" dirty="0">
                <a:latin typeface="Palatino Linotype" panose="02040502050505030304" pitchFamily="18" charset="0"/>
                <a:cs typeface="Arial"/>
              </a:rPr>
              <a:t>space</a:t>
            </a:r>
            <a:endParaRPr sz="1687" dirty="0">
              <a:latin typeface="Palatino Linotype" panose="02040502050505030304" pitchFamily="18" charset="0"/>
              <a:cs typeface="Arial"/>
            </a:endParaRPr>
          </a:p>
        </p:txBody>
      </p:sp>
      <p:pic>
        <p:nvPicPr>
          <p:cNvPr id="32" name="object 3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164647" y="1861929"/>
            <a:ext cx="2677345" cy="30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395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Data-Centric Architecture in Artificial Intelligence?">
            <a:extLst>
              <a:ext uri="{FF2B5EF4-FFF2-40B4-BE49-F238E27FC236}">
                <a16:creationId xmlns:a16="http://schemas.microsoft.com/office/drawing/2014/main" id="{5E305ED4-074D-AD67-D1B3-EBF27F043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801" y="2221778"/>
            <a:ext cx="4474057" cy="298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D61C5E-29D2-2D11-2CF6-697392C99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altLang="zh-CN" dirty="0"/>
              <a:t>ata-Centric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CBACD-83A2-2441-BC7D-72B7FF1E2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7460"/>
            <a:ext cx="11353800" cy="5328001"/>
          </a:xfrm>
        </p:spPr>
        <p:txBody>
          <a:bodyPr>
            <a:normAutofit fontScale="92500"/>
          </a:bodyPr>
          <a:lstStyle/>
          <a:p>
            <a:r>
              <a:rPr lang="en-US" sz="3000" dirty="0"/>
              <a:t>One man's trash is another man's treasure</a:t>
            </a: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+mj-lt"/>
              </a:rPr>
              <a:t>The assessment of data valuation cannot be </a:t>
            </a:r>
            <a:r>
              <a:rPr lang="en-US" b="1" i="0" dirty="0">
                <a:solidFill>
                  <a:srgbClr val="FF0000"/>
                </a:solidFill>
                <a:effectLst/>
                <a:latin typeface="+mj-lt"/>
              </a:rPr>
              <a:t>isolated</a:t>
            </a:r>
            <a:r>
              <a:rPr lang="en-US" b="0" i="0" dirty="0">
                <a:solidFill>
                  <a:srgbClr val="374151"/>
                </a:solidFill>
                <a:effectLst/>
                <a:latin typeface="+mj-lt"/>
              </a:rPr>
              <a:t> from the overarching goal.</a:t>
            </a:r>
          </a:p>
          <a:p>
            <a:endParaRPr lang="en-US" dirty="0">
              <a:solidFill>
                <a:srgbClr val="374151"/>
              </a:solidFill>
              <a:latin typeface="+mj-lt"/>
            </a:endParaRPr>
          </a:p>
          <a:p>
            <a:endParaRPr lang="en-US" dirty="0">
              <a:solidFill>
                <a:srgbClr val="374151"/>
              </a:solidFill>
              <a:latin typeface="+mj-lt"/>
            </a:endParaRPr>
          </a:p>
          <a:p>
            <a:endParaRPr lang="en-US" dirty="0">
              <a:solidFill>
                <a:srgbClr val="374151"/>
              </a:solidFill>
              <a:latin typeface="+mj-lt"/>
            </a:endParaRPr>
          </a:p>
          <a:p>
            <a:endParaRPr lang="en-US" dirty="0">
              <a:solidFill>
                <a:srgbClr val="374151"/>
              </a:solidFill>
              <a:latin typeface="+mj-lt"/>
            </a:endParaRPr>
          </a:p>
          <a:p>
            <a:endParaRPr lang="en-US" dirty="0">
              <a:solidFill>
                <a:srgbClr val="374151"/>
              </a:solidFill>
              <a:latin typeface="+mj-lt"/>
            </a:endParaRPr>
          </a:p>
          <a:p>
            <a:endParaRPr lang="en-US" dirty="0">
              <a:solidFill>
                <a:srgbClr val="374151"/>
              </a:solidFill>
              <a:latin typeface="+mj-lt"/>
            </a:endParaRPr>
          </a:p>
          <a:p>
            <a:endParaRPr lang="en-US" dirty="0">
              <a:solidFill>
                <a:srgbClr val="374151"/>
              </a:solidFill>
              <a:latin typeface="+mj-lt"/>
            </a:endParaRPr>
          </a:p>
          <a:p>
            <a:r>
              <a:rPr lang="en-US" dirty="0">
                <a:solidFill>
                  <a:srgbClr val="374151"/>
                </a:solidFill>
                <a:latin typeface="+mj-lt"/>
              </a:rPr>
              <a:t>Some techniques that also focus on data, including outlier detection, data augmentation and so on, do not belong to data-centric learning.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621558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61783" y="2875510"/>
            <a:ext cx="3309342" cy="3466951"/>
            <a:chOff x="7591513" y="4089612"/>
            <a:chExt cx="4706620" cy="49307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1513" y="4089612"/>
              <a:ext cx="4706613" cy="493073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78046" y="6195228"/>
              <a:ext cx="112193" cy="11219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996282" y="287120"/>
            <a:ext cx="6199436" cy="744827"/>
          </a:xfrm>
          <a:prstGeom prst="rect">
            <a:avLst/>
          </a:prstGeom>
        </p:spPr>
        <p:txBody>
          <a:bodyPr vert="horz" wrap="square" lIns="0" tIns="158948" rIns="0" bIns="0" rtlCol="0" anchor="ctr">
            <a:spAutoFit/>
          </a:bodyPr>
          <a:lstStyle/>
          <a:p>
            <a:pPr marL="63399">
              <a:spcBef>
                <a:spcPts val="70"/>
              </a:spcBef>
            </a:pPr>
            <a:r>
              <a:rPr sz="4219" spc="-253" dirty="0"/>
              <a:t>Image</a:t>
            </a:r>
            <a:r>
              <a:rPr sz="4219" spc="-197" dirty="0"/>
              <a:t> </a:t>
            </a:r>
            <a:r>
              <a:rPr sz="4219" spc="-207" dirty="0"/>
              <a:t>and</a:t>
            </a:r>
            <a:r>
              <a:rPr sz="4219" spc="-200" dirty="0"/>
              <a:t> </a:t>
            </a:r>
            <a:r>
              <a:rPr sz="4219" spc="-134" dirty="0"/>
              <a:t>parameter</a:t>
            </a:r>
            <a:r>
              <a:rPr sz="4219" spc="-197" dirty="0"/>
              <a:t> </a:t>
            </a:r>
            <a:r>
              <a:rPr sz="4219" spc="-316" dirty="0"/>
              <a:t>space</a:t>
            </a:r>
            <a:endParaRPr sz="4219" dirty="0"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54524" y="1866305"/>
            <a:ext cx="1589484" cy="294680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921228" y="2890521"/>
            <a:ext cx="3462040" cy="3422303"/>
            <a:chOff x="564946" y="4110961"/>
            <a:chExt cx="4923790" cy="486727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4946" y="4110961"/>
              <a:ext cx="4923692" cy="48670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56200" y="6623523"/>
              <a:ext cx="241300" cy="21590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43200" y="4190999"/>
              <a:ext cx="228600" cy="3048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92116" y="6007099"/>
              <a:ext cx="112191" cy="11219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19500" y="5765799"/>
              <a:ext cx="431800" cy="2159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908130" y="5440982"/>
              <a:ext cx="3169285" cy="1292225"/>
            </a:xfrm>
            <a:custGeom>
              <a:avLst/>
              <a:gdLst/>
              <a:ahLst/>
              <a:cxnLst/>
              <a:rect l="l" t="t" r="r" b="b"/>
              <a:pathLst>
                <a:path w="3169285" h="1292225">
                  <a:moveTo>
                    <a:pt x="79993" y="1181458"/>
                  </a:moveTo>
                  <a:lnTo>
                    <a:pt x="72011" y="1182439"/>
                  </a:lnTo>
                  <a:lnTo>
                    <a:pt x="0" y="1274655"/>
                  </a:lnTo>
                  <a:lnTo>
                    <a:pt x="115717" y="1291949"/>
                  </a:lnTo>
                  <a:lnTo>
                    <a:pt x="122181" y="1287166"/>
                  </a:lnTo>
                  <a:lnTo>
                    <a:pt x="123683" y="1277109"/>
                  </a:lnTo>
                  <a:lnTo>
                    <a:pt x="28115" y="1277109"/>
                  </a:lnTo>
                  <a:lnTo>
                    <a:pt x="18700" y="1253517"/>
                  </a:lnTo>
                  <a:lnTo>
                    <a:pt x="62332" y="1236104"/>
                  </a:lnTo>
                  <a:lnTo>
                    <a:pt x="92030" y="1198073"/>
                  </a:lnTo>
                  <a:lnTo>
                    <a:pt x="91048" y="1190091"/>
                  </a:lnTo>
                  <a:lnTo>
                    <a:pt x="79993" y="1181458"/>
                  </a:lnTo>
                  <a:close/>
                </a:path>
                <a:path w="3169285" h="1292225">
                  <a:moveTo>
                    <a:pt x="62332" y="1236104"/>
                  </a:moveTo>
                  <a:lnTo>
                    <a:pt x="18700" y="1253517"/>
                  </a:lnTo>
                  <a:lnTo>
                    <a:pt x="28115" y="1277109"/>
                  </a:lnTo>
                  <a:lnTo>
                    <a:pt x="38084" y="1273130"/>
                  </a:lnTo>
                  <a:lnTo>
                    <a:pt x="33418" y="1273130"/>
                  </a:lnTo>
                  <a:lnTo>
                    <a:pt x="25285" y="1252753"/>
                  </a:lnTo>
                  <a:lnTo>
                    <a:pt x="49331" y="1252753"/>
                  </a:lnTo>
                  <a:lnTo>
                    <a:pt x="62332" y="1236104"/>
                  </a:lnTo>
                  <a:close/>
                </a:path>
                <a:path w="3169285" h="1292225">
                  <a:moveTo>
                    <a:pt x="71746" y="1259696"/>
                  </a:moveTo>
                  <a:lnTo>
                    <a:pt x="28115" y="1277109"/>
                  </a:lnTo>
                  <a:lnTo>
                    <a:pt x="123683" y="1277109"/>
                  </a:lnTo>
                  <a:lnTo>
                    <a:pt x="124254" y="1273291"/>
                  </a:lnTo>
                  <a:lnTo>
                    <a:pt x="119471" y="1266827"/>
                  </a:lnTo>
                  <a:lnTo>
                    <a:pt x="71746" y="1259696"/>
                  </a:lnTo>
                  <a:close/>
                </a:path>
                <a:path w="3169285" h="1292225">
                  <a:moveTo>
                    <a:pt x="25285" y="1252753"/>
                  </a:moveTo>
                  <a:lnTo>
                    <a:pt x="33418" y="1273130"/>
                  </a:lnTo>
                  <a:lnTo>
                    <a:pt x="46818" y="1255971"/>
                  </a:lnTo>
                  <a:lnTo>
                    <a:pt x="25285" y="1252753"/>
                  </a:lnTo>
                  <a:close/>
                </a:path>
                <a:path w="3169285" h="1292225">
                  <a:moveTo>
                    <a:pt x="46818" y="1255971"/>
                  </a:moveTo>
                  <a:lnTo>
                    <a:pt x="33418" y="1273130"/>
                  </a:lnTo>
                  <a:lnTo>
                    <a:pt x="38084" y="1273130"/>
                  </a:lnTo>
                  <a:lnTo>
                    <a:pt x="71746" y="1259696"/>
                  </a:lnTo>
                  <a:lnTo>
                    <a:pt x="46818" y="1255971"/>
                  </a:lnTo>
                  <a:close/>
                </a:path>
                <a:path w="3169285" h="1292225">
                  <a:moveTo>
                    <a:pt x="3159547" y="0"/>
                  </a:moveTo>
                  <a:lnTo>
                    <a:pt x="62332" y="1236104"/>
                  </a:lnTo>
                  <a:lnTo>
                    <a:pt x="46818" y="1255971"/>
                  </a:lnTo>
                  <a:lnTo>
                    <a:pt x="71746" y="1259696"/>
                  </a:lnTo>
                  <a:lnTo>
                    <a:pt x="3168962" y="23590"/>
                  </a:lnTo>
                  <a:lnTo>
                    <a:pt x="3159547" y="0"/>
                  </a:lnTo>
                  <a:close/>
                </a:path>
                <a:path w="3169285" h="1292225">
                  <a:moveTo>
                    <a:pt x="49331" y="1252753"/>
                  </a:moveTo>
                  <a:lnTo>
                    <a:pt x="25285" y="1252753"/>
                  </a:lnTo>
                  <a:lnTo>
                    <a:pt x="46818" y="1255971"/>
                  </a:lnTo>
                  <a:lnTo>
                    <a:pt x="49331" y="12527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4" name="object 14"/>
            <p:cNvSpPr/>
            <p:nvPr/>
          </p:nvSpPr>
          <p:spPr>
            <a:xfrm>
              <a:off x="2984381" y="6343789"/>
              <a:ext cx="320040" cy="191135"/>
            </a:xfrm>
            <a:custGeom>
              <a:avLst/>
              <a:gdLst/>
              <a:ahLst/>
              <a:cxnLst/>
              <a:rect l="l" t="t" r="r" b="b"/>
              <a:pathLst>
                <a:path w="320039" h="191134">
                  <a:moveTo>
                    <a:pt x="319783" y="191024"/>
                  </a:moveTo>
                  <a:lnTo>
                    <a:pt x="303048" y="137909"/>
                  </a:lnTo>
                  <a:lnTo>
                    <a:pt x="281614" y="93402"/>
                  </a:lnTo>
                  <a:lnTo>
                    <a:pt x="255480" y="57505"/>
                  </a:lnTo>
                  <a:lnTo>
                    <a:pt x="224648" y="30216"/>
                  </a:lnTo>
                  <a:lnTo>
                    <a:pt x="189117" y="11535"/>
                  </a:lnTo>
                  <a:lnTo>
                    <a:pt x="148886" y="1463"/>
                  </a:lnTo>
                  <a:lnTo>
                    <a:pt x="103956" y="0"/>
                  </a:lnTo>
                  <a:lnTo>
                    <a:pt x="54328" y="7144"/>
                  </a:lnTo>
                  <a:lnTo>
                    <a:pt x="0" y="22897"/>
                  </a:lnTo>
                </a:path>
              </a:pathLst>
            </a:custGeom>
            <a:ln w="254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29954" y="6309466"/>
              <a:ext cx="143192" cy="23398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660150" y="5852422"/>
              <a:ext cx="683260" cy="1163955"/>
            </a:xfrm>
            <a:custGeom>
              <a:avLst/>
              <a:gdLst/>
              <a:ahLst/>
              <a:cxnLst/>
              <a:rect l="l" t="t" r="r" b="b"/>
              <a:pathLst>
                <a:path w="683260" h="1163954">
                  <a:moveTo>
                    <a:pt x="682799" y="1163728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107346" y="1401246"/>
            <a:ext cx="60230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53" dirty="0">
                <a:solidFill>
                  <a:srgbClr val="00882B"/>
                </a:solidFill>
                <a:latin typeface="Palatino Linotype" panose="02040502050505030304" pitchFamily="18" charset="0"/>
                <a:cs typeface="Arial"/>
              </a:rPr>
              <a:t>variables</a:t>
            </a:r>
            <a:endParaRPr sz="1266" dirty="0">
              <a:latin typeface="Palatino Linotype" panose="02040502050505030304" pitchFamily="18" charset="0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46476" y="2419231"/>
            <a:ext cx="77375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46" dirty="0">
                <a:solidFill>
                  <a:srgbClr val="00882B"/>
                </a:solidFill>
                <a:latin typeface="Palatino Linotype" panose="02040502050505030304" pitchFamily="18" charset="0"/>
                <a:cs typeface="Arial"/>
              </a:rPr>
              <a:t>parameters</a:t>
            </a:r>
            <a:endParaRPr sz="1266" dirty="0">
              <a:latin typeface="Palatino Linotype" panose="02040502050505030304" pitchFamily="18" charset="0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897916" y="1604991"/>
            <a:ext cx="1546175" cy="877788"/>
            <a:chOff x="1954011" y="2282654"/>
            <a:chExt cx="2199005" cy="1248410"/>
          </a:xfrm>
        </p:grpSpPr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88255" y="3194737"/>
              <a:ext cx="227630" cy="3362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88255" y="3073603"/>
              <a:ext cx="406579" cy="45740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27584" y="3057701"/>
              <a:ext cx="251616" cy="33825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27584" y="3057701"/>
              <a:ext cx="424999" cy="46723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24781" y="2302122"/>
              <a:ext cx="183592" cy="37047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31158" y="2302122"/>
              <a:ext cx="377214" cy="46642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45292" y="2383191"/>
              <a:ext cx="202377" cy="38503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54011" y="2282654"/>
              <a:ext cx="393658" cy="485576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5484494" y="3684031"/>
            <a:ext cx="1305520" cy="1620292"/>
            <a:chOff x="5632703" y="5239511"/>
            <a:chExt cx="1856739" cy="2304415"/>
          </a:xfrm>
        </p:grpSpPr>
        <p:pic>
          <p:nvPicPr>
            <p:cNvPr id="29" name="object 2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32703" y="5239511"/>
              <a:ext cx="1856231" cy="230428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71978" y="5252857"/>
              <a:ext cx="1778704" cy="2225535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5626756" y="4054436"/>
            <a:ext cx="953691" cy="785373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8929" marR="3572" indent="-893" algn="ctr">
              <a:lnSpc>
                <a:spcPct val="100800"/>
              </a:lnSpc>
              <a:spcBef>
                <a:spcPts val="53"/>
              </a:spcBef>
            </a:pPr>
            <a:r>
              <a:rPr sz="1687" spc="-137" dirty="0">
                <a:latin typeface="Palatino Linotype" panose="02040502050505030304" pitchFamily="18" charset="0"/>
                <a:cs typeface="Arial"/>
              </a:rPr>
              <a:t>a</a:t>
            </a:r>
            <a:r>
              <a:rPr sz="1687" spc="-88" dirty="0">
                <a:latin typeface="Palatino Linotype" panose="02040502050505030304" pitchFamily="18" charset="0"/>
                <a:cs typeface="Arial"/>
              </a:rPr>
              <a:t> </a:t>
            </a:r>
            <a:r>
              <a:rPr sz="1687" spc="-14" dirty="0">
                <a:latin typeface="Palatino Linotype" panose="02040502050505030304" pitchFamily="18" charset="0"/>
                <a:cs typeface="Arial"/>
              </a:rPr>
              <a:t>line </a:t>
            </a:r>
            <a:r>
              <a:rPr sz="1687" spc="-102" dirty="0">
                <a:latin typeface="Palatino Linotype" panose="02040502050505030304" pitchFamily="18" charset="0"/>
                <a:cs typeface="Arial"/>
              </a:rPr>
              <a:t>becomes</a:t>
            </a:r>
            <a:r>
              <a:rPr sz="1687" spc="-91" dirty="0">
                <a:latin typeface="Palatino Linotype" panose="02040502050505030304" pitchFamily="18" charset="0"/>
                <a:cs typeface="Arial"/>
              </a:rPr>
              <a:t> </a:t>
            </a:r>
            <a:r>
              <a:rPr sz="1687" spc="-116" dirty="0">
                <a:latin typeface="Palatino Linotype" panose="02040502050505030304" pitchFamily="18" charset="0"/>
                <a:cs typeface="Arial"/>
              </a:rPr>
              <a:t>a </a:t>
            </a:r>
            <a:r>
              <a:rPr sz="1687" spc="-7" dirty="0">
                <a:latin typeface="Palatino Linotype" panose="02040502050505030304" pitchFamily="18" charset="0"/>
                <a:cs typeface="Arial"/>
              </a:rPr>
              <a:t>point</a:t>
            </a:r>
            <a:endParaRPr sz="1687" dirty="0">
              <a:latin typeface="Palatino Linotype" panose="02040502050505030304" pitchFamily="18" charset="0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101438" y="6390442"/>
            <a:ext cx="1097012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87" spc="-102" dirty="0">
                <a:latin typeface="Palatino Linotype" panose="02040502050505030304" pitchFamily="18" charset="0"/>
                <a:cs typeface="Arial"/>
              </a:rPr>
              <a:t>Image</a:t>
            </a:r>
            <a:r>
              <a:rPr sz="1687" spc="-88" dirty="0">
                <a:latin typeface="Palatino Linotype" panose="02040502050505030304" pitchFamily="18" charset="0"/>
                <a:cs typeface="Arial"/>
              </a:rPr>
              <a:t> </a:t>
            </a:r>
            <a:r>
              <a:rPr sz="1687" spc="-112" dirty="0">
                <a:latin typeface="Palatino Linotype" panose="02040502050505030304" pitchFamily="18" charset="0"/>
                <a:cs typeface="Arial"/>
              </a:rPr>
              <a:t>space</a:t>
            </a:r>
            <a:endParaRPr sz="1687" dirty="0">
              <a:latin typeface="Palatino Linotype" panose="02040502050505030304" pitchFamily="18" charset="0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837936" y="6379726"/>
            <a:ext cx="1484561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87" spc="-77" dirty="0">
                <a:latin typeface="Palatino Linotype" panose="02040502050505030304" pitchFamily="18" charset="0"/>
                <a:cs typeface="Arial"/>
              </a:rPr>
              <a:t>Parameter</a:t>
            </a:r>
            <a:r>
              <a:rPr sz="1687" spc="-56" dirty="0">
                <a:latin typeface="Palatino Linotype" panose="02040502050505030304" pitchFamily="18" charset="0"/>
                <a:cs typeface="Arial"/>
              </a:rPr>
              <a:t> </a:t>
            </a:r>
            <a:r>
              <a:rPr sz="1687" spc="-109" dirty="0">
                <a:latin typeface="Palatino Linotype" panose="02040502050505030304" pitchFamily="18" charset="0"/>
                <a:cs typeface="Arial"/>
              </a:rPr>
              <a:t>space</a:t>
            </a:r>
            <a:endParaRPr sz="1687" dirty="0">
              <a:latin typeface="Palatino Linotype" panose="02040502050505030304" pitchFamily="18" charset="0"/>
              <a:cs typeface="Arial"/>
            </a:endParaRPr>
          </a:p>
        </p:txBody>
      </p:sp>
      <p:pic>
        <p:nvPicPr>
          <p:cNvPr id="34" name="object 3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164647" y="1861929"/>
            <a:ext cx="2677345" cy="30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545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21228" y="2890521"/>
            <a:ext cx="3462040" cy="3422303"/>
            <a:chOff x="564946" y="4110961"/>
            <a:chExt cx="4923790" cy="48672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946" y="4110961"/>
              <a:ext cx="4923692" cy="48670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332005" y="4892937"/>
              <a:ext cx="2411095" cy="2411730"/>
            </a:xfrm>
            <a:custGeom>
              <a:avLst/>
              <a:gdLst/>
              <a:ahLst/>
              <a:cxnLst/>
              <a:rect l="l" t="t" r="r" b="b"/>
              <a:pathLst>
                <a:path w="2411095" h="2411729">
                  <a:moveTo>
                    <a:pt x="36696" y="2294521"/>
                  </a:moveTo>
                  <a:lnTo>
                    <a:pt x="29751" y="2298575"/>
                  </a:lnTo>
                  <a:lnTo>
                    <a:pt x="0" y="2411732"/>
                  </a:lnTo>
                  <a:lnTo>
                    <a:pt x="33592" y="2402884"/>
                  </a:lnTo>
                  <a:lnTo>
                    <a:pt x="26800" y="2402884"/>
                  </a:lnTo>
                  <a:lnTo>
                    <a:pt x="8836" y="2384927"/>
                  </a:lnTo>
                  <a:lnTo>
                    <a:pt x="42046" y="2351702"/>
                  </a:lnTo>
                  <a:lnTo>
                    <a:pt x="54316" y="2305034"/>
                  </a:lnTo>
                  <a:lnTo>
                    <a:pt x="50262" y="2298089"/>
                  </a:lnTo>
                  <a:lnTo>
                    <a:pt x="36696" y="2294521"/>
                  </a:lnTo>
                  <a:close/>
                </a:path>
                <a:path w="2411095" h="2411729">
                  <a:moveTo>
                    <a:pt x="42046" y="2351702"/>
                  </a:moveTo>
                  <a:lnTo>
                    <a:pt x="8836" y="2384927"/>
                  </a:lnTo>
                  <a:lnTo>
                    <a:pt x="26800" y="2402884"/>
                  </a:lnTo>
                  <a:lnTo>
                    <a:pt x="32547" y="2397135"/>
                  </a:lnTo>
                  <a:lnTo>
                    <a:pt x="30101" y="2397135"/>
                  </a:lnTo>
                  <a:lnTo>
                    <a:pt x="14584" y="2381624"/>
                  </a:lnTo>
                  <a:lnTo>
                    <a:pt x="35637" y="2376079"/>
                  </a:lnTo>
                  <a:lnTo>
                    <a:pt x="42046" y="2351702"/>
                  </a:lnTo>
                  <a:close/>
                </a:path>
                <a:path w="2411095" h="2411729">
                  <a:moveTo>
                    <a:pt x="106674" y="2357368"/>
                  </a:moveTo>
                  <a:lnTo>
                    <a:pt x="60009" y="2369660"/>
                  </a:lnTo>
                  <a:lnTo>
                    <a:pt x="26800" y="2402884"/>
                  </a:lnTo>
                  <a:lnTo>
                    <a:pt x="33592" y="2402884"/>
                  </a:lnTo>
                  <a:lnTo>
                    <a:pt x="113144" y="2381930"/>
                  </a:lnTo>
                  <a:lnTo>
                    <a:pt x="117194" y="2374983"/>
                  </a:lnTo>
                  <a:lnTo>
                    <a:pt x="113620" y="2361418"/>
                  </a:lnTo>
                  <a:lnTo>
                    <a:pt x="106674" y="2357368"/>
                  </a:lnTo>
                  <a:close/>
                </a:path>
                <a:path w="2411095" h="2411729">
                  <a:moveTo>
                    <a:pt x="35637" y="2376079"/>
                  </a:moveTo>
                  <a:lnTo>
                    <a:pt x="14584" y="2381624"/>
                  </a:lnTo>
                  <a:lnTo>
                    <a:pt x="30101" y="2397135"/>
                  </a:lnTo>
                  <a:lnTo>
                    <a:pt x="35637" y="2376079"/>
                  </a:lnTo>
                  <a:close/>
                </a:path>
                <a:path w="2411095" h="2411729">
                  <a:moveTo>
                    <a:pt x="60009" y="2369660"/>
                  </a:moveTo>
                  <a:lnTo>
                    <a:pt x="35637" y="2376079"/>
                  </a:lnTo>
                  <a:lnTo>
                    <a:pt x="30101" y="2397135"/>
                  </a:lnTo>
                  <a:lnTo>
                    <a:pt x="32547" y="2397135"/>
                  </a:lnTo>
                  <a:lnTo>
                    <a:pt x="60009" y="2369660"/>
                  </a:lnTo>
                  <a:close/>
                </a:path>
                <a:path w="2411095" h="2411729">
                  <a:moveTo>
                    <a:pt x="2392664" y="0"/>
                  </a:moveTo>
                  <a:lnTo>
                    <a:pt x="42046" y="2351702"/>
                  </a:lnTo>
                  <a:lnTo>
                    <a:pt x="35637" y="2376079"/>
                  </a:lnTo>
                  <a:lnTo>
                    <a:pt x="60009" y="2369660"/>
                  </a:lnTo>
                  <a:lnTo>
                    <a:pt x="2410628" y="17956"/>
                  </a:lnTo>
                  <a:lnTo>
                    <a:pt x="23926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6861783" y="2875510"/>
            <a:ext cx="3309342" cy="3466951"/>
            <a:chOff x="7591513" y="4089612"/>
            <a:chExt cx="4706620" cy="493077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91513" y="4089612"/>
              <a:ext cx="4706613" cy="493073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25746" y="6487328"/>
              <a:ext cx="112193" cy="11219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996282" y="287120"/>
            <a:ext cx="6199436" cy="744827"/>
          </a:xfrm>
          <a:prstGeom prst="rect">
            <a:avLst/>
          </a:prstGeom>
        </p:spPr>
        <p:txBody>
          <a:bodyPr vert="horz" wrap="square" lIns="0" tIns="158948" rIns="0" bIns="0" rtlCol="0" anchor="ctr">
            <a:spAutoFit/>
          </a:bodyPr>
          <a:lstStyle/>
          <a:p>
            <a:pPr marL="63399">
              <a:spcBef>
                <a:spcPts val="70"/>
              </a:spcBef>
            </a:pPr>
            <a:r>
              <a:rPr sz="4219" spc="-253" dirty="0"/>
              <a:t>Image</a:t>
            </a:r>
            <a:r>
              <a:rPr sz="4219" spc="-197" dirty="0"/>
              <a:t> </a:t>
            </a:r>
            <a:r>
              <a:rPr sz="4219" spc="-207" dirty="0"/>
              <a:t>and</a:t>
            </a:r>
            <a:r>
              <a:rPr sz="4219" spc="-200" dirty="0"/>
              <a:t> </a:t>
            </a:r>
            <a:r>
              <a:rPr sz="4219" spc="-134" dirty="0"/>
              <a:t>parameter</a:t>
            </a:r>
            <a:r>
              <a:rPr sz="4219" spc="-197" dirty="0"/>
              <a:t> </a:t>
            </a:r>
            <a:r>
              <a:rPr sz="4219" spc="-316" dirty="0"/>
              <a:t>space</a:t>
            </a:r>
            <a:endParaRPr sz="4219" dirty="0"/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54524" y="1866305"/>
            <a:ext cx="1589484" cy="29468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49453" y="4657166"/>
            <a:ext cx="169664" cy="15180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452813" y="2946798"/>
            <a:ext cx="160734" cy="21431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3107346" y="1401246"/>
            <a:ext cx="60230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53" dirty="0">
                <a:solidFill>
                  <a:srgbClr val="00882B"/>
                </a:solidFill>
                <a:latin typeface="Palatino Linotype" panose="02040502050505030304" pitchFamily="18" charset="0"/>
                <a:cs typeface="Arial"/>
              </a:rPr>
              <a:t>variables</a:t>
            </a:r>
            <a:endParaRPr sz="1266" dirty="0">
              <a:latin typeface="Palatino Linotype" panose="02040502050505030304" pitchFamily="18" charset="0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46476" y="2419231"/>
            <a:ext cx="77375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46" dirty="0">
                <a:solidFill>
                  <a:srgbClr val="00882B"/>
                </a:solidFill>
                <a:latin typeface="Palatino Linotype" panose="02040502050505030304" pitchFamily="18" charset="0"/>
                <a:cs typeface="Arial"/>
              </a:rPr>
              <a:t>parameters</a:t>
            </a:r>
            <a:endParaRPr sz="1266" dirty="0">
              <a:latin typeface="Palatino Linotype" panose="02040502050505030304" pitchFamily="18" charset="0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897916" y="1604991"/>
            <a:ext cx="1546175" cy="877788"/>
            <a:chOff x="1954011" y="2282654"/>
            <a:chExt cx="2199005" cy="1248410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88255" y="3194737"/>
              <a:ext cx="227630" cy="3362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88255" y="3073603"/>
              <a:ext cx="406579" cy="45740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27584" y="3057701"/>
              <a:ext cx="251616" cy="33825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27584" y="3057701"/>
              <a:ext cx="424999" cy="46723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24781" y="2302122"/>
              <a:ext cx="183592" cy="37047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31158" y="2302122"/>
              <a:ext cx="377214" cy="46642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45292" y="2383191"/>
              <a:ext cx="202377" cy="38503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54011" y="2282654"/>
              <a:ext cx="393658" cy="485576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3337675" y="4054078"/>
            <a:ext cx="1034951" cy="884486"/>
            <a:chOff x="2579448" y="5765800"/>
            <a:chExt cx="1471930" cy="1257935"/>
          </a:xfrm>
        </p:grpSpPr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92116" y="6007100"/>
              <a:ext cx="112191" cy="11219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19500" y="5765800"/>
              <a:ext cx="431800" cy="2159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899650" y="6231789"/>
              <a:ext cx="417195" cy="305435"/>
            </a:xfrm>
            <a:custGeom>
              <a:avLst/>
              <a:gdLst/>
              <a:ahLst/>
              <a:cxnLst/>
              <a:rect l="l" t="t" r="r" b="b"/>
              <a:pathLst>
                <a:path w="417195" h="305434">
                  <a:moveTo>
                    <a:pt x="413104" y="273875"/>
                  </a:moveTo>
                  <a:lnTo>
                    <a:pt x="387436" y="273875"/>
                  </a:lnTo>
                  <a:lnTo>
                    <a:pt x="387488" y="274200"/>
                  </a:lnTo>
                  <a:lnTo>
                    <a:pt x="391947" y="304853"/>
                  </a:lnTo>
                  <a:lnTo>
                    <a:pt x="417081" y="301194"/>
                  </a:lnTo>
                  <a:lnTo>
                    <a:pt x="413104" y="273875"/>
                  </a:lnTo>
                  <a:close/>
                </a:path>
                <a:path w="417195" h="305434">
                  <a:moveTo>
                    <a:pt x="387457" y="274023"/>
                  </a:moveTo>
                  <a:lnTo>
                    <a:pt x="387483" y="274200"/>
                  </a:lnTo>
                  <a:lnTo>
                    <a:pt x="387457" y="274023"/>
                  </a:lnTo>
                  <a:close/>
                </a:path>
                <a:path w="417195" h="305434">
                  <a:moveTo>
                    <a:pt x="408226" y="244969"/>
                  </a:moveTo>
                  <a:lnTo>
                    <a:pt x="382452" y="244969"/>
                  </a:lnTo>
                  <a:lnTo>
                    <a:pt x="382520" y="245330"/>
                  </a:lnTo>
                  <a:lnTo>
                    <a:pt x="387457" y="274023"/>
                  </a:lnTo>
                  <a:lnTo>
                    <a:pt x="387436" y="273875"/>
                  </a:lnTo>
                  <a:lnTo>
                    <a:pt x="413104" y="273875"/>
                  </a:lnTo>
                  <a:lnTo>
                    <a:pt x="412548" y="270051"/>
                  </a:lnTo>
                  <a:lnTo>
                    <a:pt x="408226" y="244969"/>
                  </a:lnTo>
                  <a:close/>
                </a:path>
                <a:path w="417195" h="305434">
                  <a:moveTo>
                    <a:pt x="382486" y="245165"/>
                  </a:moveTo>
                  <a:lnTo>
                    <a:pt x="382515" y="245330"/>
                  </a:lnTo>
                  <a:lnTo>
                    <a:pt x="382486" y="245165"/>
                  </a:lnTo>
                  <a:close/>
                </a:path>
                <a:path w="417195" h="305434">
                  <a:moveTo>
                    <a:pt x="402875" y="217846"/>
                  </a:moveTo>
                  <a:lnTo>
                    <a:pt x="376960" y="217846"/>
                  </a:lnTo>
                  <a:lnTo>
                    <a:pt x="377049" y="218250"/>
                  </a:lnTo>
                  <a:lnTo>
                    <a:pt x="382486" y="245165"/>
                  </a:lnTo>
                  <a:lnTo>
                    <a:pt x="382452" y="244969"/>
                  </a:lnTo>
                  <a:lnTo>
                    <a:pt x="408226" y="244969"/>
                  </a:lnTo>
                  <a:lnTo>
                    <a:pt x="407452" y="240475"/>
                  </a:lnTo>
                  <a:lnTo>
                    <a:pt x="402875" y="217846"/>
                  </a:lnTo>
                  <a:close/>
                </a:path>
                <a:path w="417195" h="305434">
                  <a:moveTo>
                    <a:pt x="376999" y="218039"/>
                  </a:moveTo>
                  <a:lnTo>
                    <a:pt x="377041" y="218250"/>
                  </a:lnTo>
                  <a:lnTo>
                    <a:pt x="376999" y="218039"/>
                  </a:lnTo>
                  <a:close/>
                </a:path>
                <a:path w="417195" h="305434">
                  <a:moveTo>
                    <a:pt x="397064" y="192512"/>
                  </a:moveTo>
                  <a:lnTo>
                    <a:pt x="370964" y="192512"/>
                  </a:lnTo>
                  <a:lnTo>
                    <a:pt x="371080" y="192965"/>
                  </a:lnTo>
                  <a:lnTo>
                    <a:pt x="376999" y="218039"/>
                  </a:lnTo>
                  <a:lnTo>
                    <a:pt x="376960" y="217846"/>
                  </a:lnTo>
                  <a:lnTo>
                    <a:pt x="402875" y="217846"/>
                  </a:lnTo>
                  <a:lnTo>
                    <a:pt x="401815" y="212608"/>
                  </a:lnTo>
                  <a:lnTo>
                    <a:pt x="397064" y="192512"/>
                  </a:lnTo>
                  <a:close/>
                </a:path>
                <a:path w="417195" h="305434">
                  <a:moveTo>
                    <a:pt x="371018" y="192742"/>
                  </a:moveTo>
                  <a:lnTo>
                    <a:pt x="371071" y="192965"/>
                  </a:lnTo>
                  <a:lnTo>
                    <a:pt x="371018" y="192742"/>
                  </a:lnTo>
                  <a:close/>
                </a:path>
                <a:path w="417195" h="305434">
                  <a:moveTo>
                    <a:pt x="390816" y="168974"/>
                  </a:moveTo>
                  <a:lnTo>
                    <a:pt x="364470" y="168974"/>
                  </a:lnTo>
                  <a:lnTo>
                    <a:pt x="364620" y="169478"/>
                  </a:lnTo>
                  <a:lnTo>
                    <a:pt x="371018" y="192742"/>
                  </a:lnTo>
                  <a:lnTo>
                    <a:pt x="370964" y="192512"/>
                  </a:lnTo>
                  <a:lnTo>
                    <a:pt x="397064" y="192512"/>
                  </a:lnTo>
                  <a:lnTo>
                    <a:pt x="395629" y="186442"/>
                  </a:lnTo>
                  <a:lnTo>
                    <a:pt x="390816" y="168974"/>
                  </a:lnTo>
                  <a:close/>
                </a:path>
                <a:path w="417195" h="305434">
                  <a:moveTo>
                    <a:pt x="23307" y="96351"/>
                  </a:moveTo>
                  <a:lnTo>
                    <a:pt x="0" y="178295"/>
                  </a:lnTo>
                  <a:lnTo>
                    <a:pt x="74971" y="149527"/>
                  </a:lnTo>
                  <a:lnTo>
                    <a:pt x="43515" y="149527"/>
                  </a:lnTo>
                  <a:lnTo>
                    <a:pt x="25049" y="132086"/>
                  </a:lnTo>
                  <a:lnTo>
                    <a:pt x="30662" y="126143"/>
                  </a:lnTo>
                  <a:lnTo>
                    <a:pt x="23307" y="96351"/>
                  </a:lnTo>
                  <a:close/>
                </a:path>
                <a:path w="417195" h="305434">
                  <a:moveTo>
                    <a:pt x="364543" y="169236"/>
                  </a:moveTo>
                  <a:lnTo>
                    <a:pt x="364609" y="169478"/>
                  </a:lnTo>
                  <a:lnTo>
                    <a:pt x="364543" y="169236"/>
                  </a:lnTo>
                  <a:close/>
                </a:path>
                <a:path w="417195" h="305434">
                  <a:moveTo>
                    <a:pt x="384161" y="147236"/>
                  </a:moveTo>
                  <a:lnTo>
                    <a:pt x="357487" y="147236"/>
                  </a:lnTo>
                  <a:lnTo>
                    <a:pt x="357684" y="147802"/>
                  </a:lnTo>
                  <a:lnTo>
                    <a:pt x="364543" y="169236"/>
                  </a:lnTo>
                  <a:lnTo>
                    <a:pt x="364470" y="168974"/>
                  </a:lnTo>
                  <a:lnTo>
                    <a:pt x="390816" y="168974"/>
                  </a:lnTo>
                  <a:lnTo>
                    <a:pt x="388887" y="161973"/>
                  </a:lnTo>
                  <a:lnTo>
                    <a:pt x="384161" y="147236"/>
                  </a:lnTo>
                  <a:close/>
                </a:path>
                <a:path w="417195" h="305434">
                  <a:moveTo>
                    <a:pt x="34283" y="140807"/>
                  </a:moveTo>
                  <a:lnTo>
                    <a:pt x="43515" y="149527"/>
                  </a:lnTo>
                  <a:lnTo>
                    <a:pt x="49533" y="143155"/>
                  </a:lnTo>
                  <a:lnTo>
                    <a:pt x="34283" y="140807"/>
                  </a:lnTo>
                  <a:close/>
                </a:path>
                <a:path w="417195" h="305434">
                  <a:moveTo>
                    <a:pt x="49533" y="143155"/>
                  </a:moveTo>
                  <a:lnTo>
                    <a:pt x="43515" y="149527"/>
                  </a:lnTo>
                  <a:lnTo>
                    <a:pt x="74971" y="149527"/>
                  </a:lnTo>
                  <a:lnTo>
                    <a:pt x="79538" y="147774"/>
                  </a:lnTo>
                  <a:lnTo>
                    <a:pt x="49533" y="143155"/>
                  </a:lnTo>
                  <a:close/>
                </a:path>
                <a:path w="417195" h="305434">
                  <a:moveTo>
                    <a:pt x="357576" y="147515"/>
                  </a:moveTo>
                  <a:lnTo>
                    <a:pt x="357668" y="147802"/>
                  </a:lnTo>
                  <a:lnTo>
                    <a:pt x="357576" y="147515"/>
                  </a:lnTo>
                  <a:close/>
                </a:path>
                <a:path w="417195" h="305434">
                  <a:moveTo>
                    <a:pt x="377140" y="127307"/>
                  </a:moveTo>
                  <a:lnTo>
                    <a:pt x="350025" y="127307"/>
                  </a:lnTo>
                  <a:lnTo>
                    <a:pt x="350282" y="127942"/>
                  </a:lnTo>
                  <a:lnTo>
                    <a:pt x="357576" y="147515"/>
                  </a:lnTo>
                  <a:lnTo>
                    <a:pt x="357487" y="147236"/>
                  </a:lnTo>
                  <a:lnTo>
                    <a:pt x="384161" y="147236"/>
                  </a:lnTo>
                  <a:lnTo>
                    <a:pt x="381582" y="139194"/>
                  </a:lnTo>
                  <a:lnTo>
                    <a:pt x="377140" y="127307"/>
                  </a:lnTo>
                  <a:close/>
                </a:path>
                <a:path w="417195" h="305434">
                  <a:moveTo>
                    <a:pt x="243453" y="0"/>
                  </a:moveTo>
                  <a:lnTo>
                    <a:pt x="195809" y="7246"/>
                  </a:lnTo>
                  <a:lnTo>
                    <a:pt x="144967" y="30840"/>
                  </a:lnTo>
                  <a:lnTo>
                    <a:pt x="109086" y="55276"/>
                  </a:lnTo>
                  <a:lnTo>
                    <a:pt x="71437" y="86605"/>
                  </a:lnTo>
                  <a:lnTo>
                    <a:pt x="31912" y="124819"/>
                  </a:lnTo>
                  <a:lnTo>
                    <a:pt x="30662" y="126143"/>
                  </a:lnTo>
                  <a:lnTo>
                    <a:pt x="34283" y="140807"/>
                  </a:lnTo>
                  <a:lnTo>
                    <a:pt x="49533" y="143155"/>
                  </a:lnTo>
                  <a:lnTo>
                    <a:pt x="49998" y="142662"/>
                  </a:lnTo>
                  <a:lnTo>
                    <a:pt x="69421" y="123264"/>
                  </a:lnTo>
                  <a:lnTo>
                    <a:pt x="88272" y="105638"/>
                  </a:lnTo>
                  <a:lnTo>
                    <a:pt x="106537" y="89786"/>
                  </a:lnTo>
                  <a:lnTo>
                    <a:pt x="124207" y="75705"/>
                  </a:lnTo>
                  <a:lnTo>
                    <a:pt x="124668" y="75338"/>
                  </a:lnTo>
                  <a:lnTo>
                    <a:pt x="141267" y="63395"/>
                  </a:lnTo>
                  <a:lnTo>
                    <a:pt x="141808" y="63005"/>
                  </a:lnTo>
                  <a:lnTo>
                    <a:pt x="157695" y="52851"/>
                  </a:lnTo>
                  <a:lnTo>
                    <a:pt x="158332" y="52443"/>
                  </a:lnTo>
                  <a:lnTo>
                    <a:pt x="173478" y="44060"/>
                  </a:lnTo>
                  <a:lnTo>
                    <a:pt x="174223" y="43646"/>
                  </a:lnTo>
                  <a:lnTo>
                    <a:pt x="188593" y="37003"/>
                  </a:lnTo>
                  <a:lnTo>
                    <a:pt x="189459" y="36601"/>
                  </a:lnTo>
                  <a:lnTo>
                    <a:pt x="203041" y="31650"/>
                  </a:lnTo>
                  <a:lnTo>
                    <a:pt x="202878" y="31650"/>
                  </a:lnTo>
                  <a:lnTo>
                    <a:pt x="204017" y="31291"/>
                  </a:lnTo>
                  <a:lnTo>
                    <a:pt x="204238" y="31291"/>
                  </a:lnTo>
                  <a:lnTo>
                    <a:pt x="216837" y="27961"/>
                  </a:lnTo>
                  <a:lnTo>
                    <a:pt x="216557" y="27961"/>
                  </a:lnTo>
                  <a:lnTo>
                    <a:pt x="217879" y="27686"/>
                  </a:lnTo>
                  <a:lnTo>
                    <a:pt x="218357" y="27686"/>
                  </a:lnTo>
                  <a:lnTo>
                    <a:pt x="230122" y="25883"/>
                  </a:lnTo>
                  <a:lnTo>
                    <a:pt x="229539" y="25883"/>
                  </a:lnTo>
                  <a:lnTo>
                    <a:pt x="231034" y="25744"/>
                  </a:lnTo>
                  <a:lnTo>
                    <a:pt x="233687" y="25744"/>
                  </a:lnTo>
                  <a:lnTo>
                    <a:pt x="242682" y="25441"/>
                  </a:lnTo>
                  <a:lnTo>
                    <a:pt x="241862" y="25363"/>
                  </a:lnTo>
                  <a:lnTo>
                    <a:pt x="311135" y="25363"/>
                  </a:lnTo>
                  <a:lnTo>
                    <a:pt x="300459" y="17574"/>
                  </a:lnTo>
                  <a:lnTo>
                    <a:pt x="287141" y="10251"/>
                  </a:lnTo>
                  <a:lnTo>
                    <a:pt x="273146" y="4856"/>
                  </a:lnTo>
                  <a:lnTo>
                    <a:pt x="258551" y="1436"/>
                  </a:lnTo>
                  <a:lnTo>
                    <a:pt x="243453" y="0"/>
                  </a:lnTo>
                  <a:close/>
                </a:path>
                <a:path w="417195" h="305434">
                  <a:moveTo>
                    <a:pt x="30662" y="126143"/>
                  </a:moveTo>
                  <a:lnTo>
                    <a:pt x="25049" y="132086"/>
                  </a:lnTo>
                  <a:lnTo>
                    <a:pt x="34282" y="140806"/>
                  </a:lnTo>
                  <a:lnTo>
                    <a:pt x="30662" y="126143"/>
                  </a:lnTo>
                  <a:close/>
                </a:path>
                <a:path w="417195" h="305434">
                  <a:moveTo>
                    <a:pt x="350148" y="127635"/>
                  </a:moveTo>
                  <a:lnTo>
                    <a:pt x="350263" y="127942"/>
                  </a:lnTo>
                  <a:lnTo>
                    <a:pt x="350148" y="127635"/>
                  </a:lnTo>
                  <a:close/>
                </a:path>
                <a:path w="417195" h="305434">
                  <a:moveTo>
                    <a:pt x="369813" y="109193"/>
                  </a:moveTo>
                  <a:lnTo>
                    <a:pt x="342099" y="109193"/>
                  </a:lnTo>
                  <a:lnTo>
                    <a:pt x="342436" y="109903"/>
                  </a:lnTo>
                  <a:lnTo>
                    <a:pt x="350148" y="127635"/>
                  </a:lnTo>
                  <a:lnTo>
                    <a:pt x="350025" y="127307"/>
                  </a:lnTo>
                  <a:lnTo>
                    <a:pt x="377140" y="127307"/>
                  </a:lnTo>
                  <a:lnTo>
                    <a:pt x="373698" y="118096"/>
                  </a:lnTo>
                  <a:lnTo>
                    <a:pt x="369813" y="109193"/>
                  </a:lnTo>
                  <a:close/>
                </a:path>
                <a:path w="417195" h="305434">
                  <a:moveTo>
                    <a:pt x="342255" y="109550"/>
                  </a:moveTo>
                  <a:lnTo>
                    <a:pt x="342409" y="109903"/>
                  </a:lnTo>
                  <a:lnTo>
                    <a:pt x="342255" y="109550"/>
                  </a:lnTo>
                  <a:close/>
                </a:path>
                <a:path w="417195" h="305434">
                  <a:moveTo>
                    <a:pt x="362265" y="92900"/>
                  </a:moveTo>
                  <a:lnTo>
                    <a:pt x="333729" y="92900"/>
                  </a:lnTo>
                  <a:lnTo>
                    <a:pt x="334167" y="93687"/>
                  </a:lnTo>
                  <a:lnTo>
                    <a:pt x="342255" y="109550"/>
                  </a:lnTo>
                  <a:lnTo>
                    <a:pt x="342099" y="109193"/>
                  </a:lnTo>
                  <a:lnTo>
                    <a:pt x="369813" y="109193"/>
                  </a:lnTo>
                  <a:lnTo>
                    <a:pt x="365222" y="98673"/>
                  </a:lnTo>
                  <a:lnTo>
                    <a:pt x="362265" y="92900"/>
                  </a:lnTo>
                  <a:close/>
                </a:path>
                <a:path w="417195" h="305434">
                  <a:moveTo>
                    <a:pt x="333940" y="93312"/>
                  </a:moveTo>
                  <a:lnTo>
                    <a:pt x="334132" y="93687"/>
                  </a:lnTo>
                  <a:lnTo>
                    <a:pt x="333940" y="93312"/>
                  </a:lnTo>
                  <a:close/>
                </a:path>
                <a:path w="417195" h="305434">
                  <a:moveTo>
                    <a:pt x="333729" y="92900"/>
                  </a:moveTo>
                  <a:lnTo>
                    <a:pt x="333940" y="93312"/>
                  </a:lnTo>
                  <a:lnTo>
                    <a:pt x="334167" y="93687"/>
                  </a:lnTo>
                  <a:lnTo>
                    <a:pt x="333729" y="92900"/>
                  </a:lnTo>
                  <a:close/>
                </a:path>
                <a:path w="417195" h="305434">
                  <a:moveTo>
                    <a:pt x="354624" y="78432"/>
                  </a:moveTo>
                  <a:lnTo>
                    <a:pt x="324935" y="78432"/>
                  </a:lnTo>
                  <a:lnTo>
                    <a:pt x="325506" y="79293"/>
                  </a:lnTo>
                  <a:lnTo>
                    <a:pt x="333940" y="93312"/>
                  </a:lnTo>
                  <a:lnTo>
                    <a:pt x="333729" y="92900"/>
                  </a:lnTo>
                  <a:lnTo>
                    <a:pt x="362265" y="92900"/>
                  </a:lnTo>
                  <a:lnTo>
                    <a:pt x="356130" y="80921"/>
                  </a:lnTo>
                  <a:lnTo>
                    <a:pt x="354624" y="78432"/>
                  </a:lnTo>
                  <a:close/>
                </a:path>
                <a:path w="417195" h="305434">
                  <a:moveTo>
                    <a:pt x="325202" y="78873"/>
                  </a:moveTo>
                  <a:lnTo>
                    <a:pt x="325456" y="79293"/>
                  </a:lnTo>
                  <a:lnTo>
                    <a:pt x="325202" y="78873"/>
                  </a:lnTo>
                  <a:close/>
                </a:path>
                <a:path w="417195" h="305434">
                  <a:moveTo>
                    <a:pt x="324935" y="78432"/>
                  </a:moveTo>
                  <a:lnTo>
                    <a:pt x="325202" y="78873"/>
                  </a:lnTo>
                  <a:lnTo>
                    <a:pt x="325506" y="79293"/>
                  </a:lnTo>
                  <a:lnTo>
                    <a:pt x="324935" y="78432"/>
                  </a:lnTo>
                  <a:close/>
                </a:path>
                <a:path w="417195" h="305434">
                  <a:moveTo>
                    <a:pt x="346971" y="65786"/>
                  </a:moveTo>
                  <a:lnTo>
                    <a:pt x="315749" y="65786"/>
                  </a:lnTo>
                  <a:lnTo>
                    <a:pt x="316482" y="66709"/>
                  </a:lnTo>
                  <a:lnTo>
                    <a:pt x="325202" y="78873"/>
                  </a:lnTo>
                  <a:lnTo>
                    <a:pt x="324935" y="78432"/>
                  </a:lnTo>
                  <a:lnTo>
                    <a:pt x="354624" y="78432"/>
                  </a:lnTo>
                  <a:lnTo>
                    <a:pt x="346971" y="65786"/>
                  </a:lnTo>
                  <a:close/>
                </a:path>
                <a:path w="417195" h="305434">
                  <a:moveTo>
                    <a:pt x="124437" y="75522"/>
                  </a:moveTo>
                  <a:lnTo>
                    <a:pt x="124183" y="75705"/>
                  </a:lnTo>
                  <a:lnTo>
                    <a:pt x="124437" y="75522"/>
                  </a:lnTo>
                  <a:close/>
                </a:path>
                <a:path w="417195" h="305434">
                  <a:moveTo>
                    <a:pt x="124692" y="75338"/>
                  </a:moveTo>
                  <a:lnTo>
                    <a:pt x="124437" y="75522"/>
                  </a:lnTo>
                  <a:lnTo>
                    <a:pt x="124692" y="75338"/>
                  </a:lnTo>
                  <a:close/>
                </a:path>
                <a:path w="417195" h="305434">
                  <a:moveTo>
                    <a:pt x="316103" y="66275"/>
                  </a:moveTo>
                  <a:lnTo>
                    <a:pt x="316416" y="66709"/>
                  </a:lnTo>
                  <a:lnTo>
                    <a:pt x="316103" y="66275"/>
                  </a:lnTo>
                  <a:close/>
                </a:path>
                <a:path w="417195" h="305434">
                  <a:moveTo>
                    <a:pt x="315749" y="65786"/>
                  </a:moveTo>
                  <a:lnTo>
                    <a:pt x="316103" y="66275"/>
                  </a:lnTo>
                  <a:lnTo>
                    <a:pt x="316482" y="66709"/>
                  </a:lnTo>
                  <a:lnTo>
                    <a:pt x="315749" y="65786"/>
                  </a:lnTo>
                  <a:close/>
                </a:path>
                <a:path w="417195" h="305434">
                  <a:moveTo>
                    <a:pt x="339255" y="54949"/>
                  </a:moveTo>
                  <a:lnTo>
                    <a:pt x="306202" y="54949"/>
                  </a:lnTo>
                  <a:lnTo>
                    <a:pt x="307131" y="55905"/>
                  </a:lnTo>
                  <a:lnTo>
                    <a:pt x="316103" y="66275"/>
                  </a:lnTo>
                  <a:lnTo>
                    <a:pt x="315749" y="65786"/>
                  </a:lnTo>
                  <a:lnTo>
                    <a:pt x="346971" y="65786"/>
                  </a:lnTo>
                  <a:lnTo>
                    <a:pt x="346398" y="64839"/>
                  </a:lnTo>
                  <a:lnTo>
                    <a:pt x="339255" y="54949"/>
                  </a:lnTo>
                  <a:close/>
                </a:path>
                <a:path w="417195" h="305434">
                  <a:moveTo>
                    <a:pt x="141540" y="63198"/>
                  </a:moveTo>
                  <a:lnTo>
                    <a:pt x="141232" y="63395"/>
                  </a:lnTo>
                  <a:lnTo>
                    <a:pt x="141540" y="63198"/>
                  </a:lnTo>
                  <a:close/>
                </a:path>
                <a:path w="417195" h="305434">
                  <a:moveTo>
                    <a:pt x="141841" y="63005"/>
                  </a:moveTo>
                  <a:lnTo>
                    <a:pt x="141540" y="63198"/>
                  </a:lnTo>
                  <a:lnTo>
                    <a:pt x="141841" y="63005"/>
                  </a:lnTo>
                  <a:close/>
                </a:path>
                <a:path w="417195" h="305434">
                  <a:moveTo>
                    <a:pt x="306638" y="55448"/>
                  </a:moveTo>
                  <a:lnTo>
                    <a:pt x="307038" y="55905"/>
                  </a:lnTo>
                  <a:lnTo>
                    <a:pt x="306638" y="55448"/>
                  </a:lnTo>
                  <a:close/>
                </a:path>
                <a:path w="417195" h="305434">
                  <a:moveTo>
                    <a:pt x="306202" y="54949"/>
                  </a:moveTo>
                  <a:lnTo>
                    <a:pt x="306638" y="55448"/>
                  </a:lnTo>
                  <a:lnTo>
                    <a:pt x="307131" y="55905"/>
                  </a:lnTo>
                  <a:lnTo>
                    <a:pt x="306202" y="54949"/>
                  </a:lnTo>
                  <a:close/>
                </a:path>
                <a:path w="417195" h="305434">
                  <a:moveTo>
                    <a:pt x="296875" y="46401"/>
                  </a:moveTo>
                  <a:lnTo>
                    <a:pt x="306638" y="55448"/>
                  </a:lnTo>
                  <a:lnTo>
                    <a:pt x="306202" y="54949"/>
                  </a:lnTo>
                  <a:lnTo>
                    <a:pt x="339255" y="54949"/>
                  </a:lnTo>
                  <a:lnTo>
                    <a:pt x="335995" y="50435"/>
                  </a:lnTo>
                  <a:lnTo>
                    <a:pt x="332849" y="46837"/>
                  </a:lnTo>
                  <a:lnTo>
                    <a:pt x="297473" y="46837"/>
                  </a:lnTo>
                  <a:lnTo>
                    <a:pt x="296875" y="46401"/>
                  </a:lnTo>
                  <a:close/>
                </a:path>
                <a:path w="417195" h="305434">
                  <a:moveTo>
                    <a:pt x="158000" y="52655"/>
                  </a:moveTo>
                  <a:lnTo>
                    <a:pt x="157648" y="52851"/>
                  </a:lnTo>
                  <a:lnTo>
                    <a:pt x="158000" y="52655"/>
                  </a:lnTo>
                  <a:close/>
                </a:path>
                <a:path w="417195" h="305434">
                  <a:moveTo>
                    <a:pt x="158382" y="52443"/>
                  </a:moveTo>
                  <a:lnTo>
                    <a:pt x="158000" y="52655"/>
                  </a:lnTo>
                  <a:lnTo>
                    <a:pt x="158382" y="52443"/>
                  </a:lnTo>
                  <a:close/>
                </a:path>
                <a:path w="417195" h="305434">
                  <a:moveTo>
                    <a:pt x="296326" y="45892"/>
                  </a:moveTo>
                  <a:lnTo>
                    <a:pt x="296875" y="46401"/>
                  </a:lnTo>
                  <a:lnTo>
                    <a:pt x="297473" y="46837"/>
                  </a:lnTo>
                  <a:lnTo>
                    <a:pt x="296326" y="45892"/>
                  </a:lnTo>
                  <a:close/>
                </a:path>
                <a:path w="417195" h="305434">
                  <a:moveTo>
                    <a:pt x="332023" y="45892"/>
                  </a:moveTo>
                  <a:lnTo>
                    <a:pt x="296326" y="45892"/>
                  </a:lnTo>
                  <a:lnTo>
                    <a:pt x="297473" y="46837"/>
                  </a:lnTo>
                  <a:lnTo>
                    <a:pt x="332849" y="46837"/>
                  </a:lnTo>
                  <a:lnTo>
                    <a:pt x="332023" y="45892"/>
                  </a:lnTo>
                  <a:close/>
                </a:path>
                <a:path w="417195" h="305434">
                  <a:moveTo>
                    <a:pt x="286800" y="39050"/>
                  </a:moveTo>
                  <a:lnTo>
                    <a:pt x="296875" y="46401"/>
                  </a:lnTo>
                  <a:lnTo>
                    <a:pt x="296326" y="45892"/>
                  </a:lnTo>
                  <a:lnTo>
                    <a:pt x="332023" y="45892"/>
                  </a:lnTo>
                  <a:lnTo>
                    <a:pt x="326381" y="39439"/>
                  </a:lnTo>
                  <a:lnTo>
                    <a:pt x="287508" y="39439"/>
                  </a:lnTo>
                  <a:lnTo>
                    <a:pt x="286800" y="39050"/>
                  </a:lnTo>
                  <a:close/>
                </a:path>
                <a:path w="417195" h="305434">
                  <a:moveTo>
                    <a:pt x="174223" y="43646"/>
                  </a:moveTo>
                  <a:lnTo>
                    <a:pt x="173409" y="44060"/>
                  </a:lnTo>
                  <a:lnTo>
                    <a:pt x="173829" y="43864"/>
                  </a:lnTo>
                  <a:lnTo>
                    <a:pt x="174223" y="43646"/>
                  </a:lnTo>
                  <a:close/>
                </a:path>
                <a:path w="417195" h="305434">
                  <a:moveTo>
                    <a:pt x="173829" y="43864"/>
                  </a:moveTo>
                  <a:lnTo>
                    <a:pt x="173409" y="44060"/>
                  </a:lnTo>
                  <a:lnTo>
                    <a:pt x="173829" y="43864"/>
                  </a:lnTo>
                  <a:close/>
                </a:path>
                <a:path w="417195" h="305434">
                  <a:moveTo>
                    <a:pt x="174300" y="43646"/>
                  </a:moveTo>
                  <a:lnTo>
                    <a:pt x="173829" y="43864"/>
                  </a:lnTo>
                  <a:lnTo>
                    <a:pt x="174300" y="43646"/>
                  </a:lnTo>
                  <a:close/>
                </a:path>
                <a:path w="417195" h="305434">
                  <a:moveTo>
                    <a:pt x="286143" y="38571"/>
                  </a:moveTo>
                  <a:lnTo>
                    <a:pt x="286800" y="39050"/>
                  </a:lnTo>
                  <a:lnTo>
                    <a:pt x="287508" y="39439"/>
                  </a:lnTo>
                  <a:lnTo>
                    <a:pt x="286143" y="38571"/>
                  </a:lnTo>
                  <a:close/>
                </a:path>
                <a:path w="417195" h="305434">
                  <a:moveTo>
                    <a:pt x="325622" y="38571"/>
                  </a:moveTo>
                  <a:lnTo>
                    <a:pt x="286143" y="38571"/>
                  </a:lnTo>
                  <a:lnTo>
                    <a:pt x="287508" y="39439"/>
                  </a:lnTo>
                  <a:lnTo>
                    <a:pt x="326381" y="39439"/>
                  </a:lnTo>
                  <a:lnTo>
                    <a:pt x="325622" y="38571"/>
                  </a:lnTo>
                  <a:close/>
                </a:path>
                <a:path w="417195" h="305434">
                  <a:moveTo>
                    <a:pt x="276404" y="33334"/>
                  </a:moveTo>
                  <a:lnTo>
                    <a:pt x="286800" y="39050"/>
                  </a:lnTo>
                  <a:lnTo>
                    <a:pt x="286143" y="38571"/>
                  </a:lnTo>
                  <a:lnTo>
                    <a:pt x="325622" y="38571"/>
                  </a:lnTo>
                  <a:lnTo>
                    <a:pt x="324886" y="37729"/>
                  </a:lnTo>
                  <a:lnTo>
                    <a:pt x="320477" y="33643"/>
                  </a:lnTo>
                  <a:lnTo>
                    <a:pt x="277206" y="33643"/>
                  </a:lnTo>
                  <a:lnTo>
                    <a:pt x="276404" y="33334"/>
                  </a:lnTo>
                  <a:close/>
                </a:path>
                <a:path w="417195" h="305434">
                  <a:moveTo>
                    <a:pt x="189459" y="36601"/>
                  </a:moveTo>
                  <a:lnTo>
                    <a:pt x="188492" y="37003"/>
                  </a:lnTo>
                  <a:lnTo>
                    <a:pt x="188979" y="36824"/>
                  </a:lnTo>
                  <a:lnTo>
                    <a:pt x="189459" y="36601"/>
                  </a:lnTo>
                  <a:close/>
                </a:path>
                <a:path w="417195" h="305434">
                  <a:moveTo>
                    <a:pt x="188979" y="36824"/>
                  </a:moveTo>
                  <a:lnTo>
                    <a:pt x="188492" y="37003"/>
                  </a:lnTo>
                  <a:lnTo>
                    <a:pt x="188979" y="36824"/>
                  </a:lnTo>
                  <a:close/>
                </a:path>
                <a:path w="417195" h="305434">
                  <a:moveTo>
                    <a:pt x="189586" y="36601"/>
                  </a:moveTo>
                  <a:lnTo>
                    <a:pt x="188979" y="36824"/>
                  </a:lnTo>
                  <a:lnTo>
                    <a:pt x="189586" y="36601"/>
                  </a:lnTo>
                  <a:close/>
                </a:path>
                <a:path w="417195" h="305434">
                  <a:moveTo>
                    <a:pt x="275654" y="32922"/>
                  </a:moveTo>
                  <a:lnTo>
                    <a:pt x="276404" y="33334"/>
                  </a:lnTo>
                  <a:lnTo>
                    <a:pt x="277206" y="33643"/>
                  </a:lnTo>
                  <a:lnTo>
                    <a:pt x="275654" y="32922"/>
                  </a:lnTo>
                  <a:close/>
                </a:path>
                <a:path w="417195" h="305434">
                  <a:moveTo>
                    <a:pt x="319698" y="32922"/>
                  </a:moveTo>
                  <a:lnTo>
                    <a:pt x="275654" y="32922"/>
                  </a:lnTo>
                  <a:lnTo>
                    <a:pt x="277206" y="33643"/>
                  </a:lnTo>
                  <a:lnTo>
                    <a:pt x="320477" y="33643"/>
                  </a:lnTo>
                  <a:lnTo>
                    <a:pt x="319698" y="32922"/>
                  </a:lnTo>
                  <a:close/>
                </a:path>
                <a:path w="417195" h="305434">
                  <a:moveTo>
                    <a:pt x="265641" y="29185"/>
                  </a:moveTo>
                  <a:lnTo>
                    <a:pt x="276404" y="33334"/>
                  </a:lnTo>
                  <a:lnTo>
                    <a:pt x="275654" y="32922"/>
                  </a:lnTo>
                  <a:lnTo>
                    <a:pt x="319698" y="32922"/>
                  </a:lnTo>
                  <a:lnTo>
                    <a:pt x="315883" y="29386"/>
                  </a:lnTo>
                  <a:lnTo>
                    <a:pt x="266498" y="29386"/>
                  </a:lnTo>
                  <a:lnTo>
                    <a:pt x="265641" y="29185"/>
                  </a:lnTo>
                  <a:close/>
                </a:path>
                <a:path w="417195" h="305434">
                  <a:moveTo>
                    <a:pt x="204017" y="31291"/>
                  </a:moveTo>
                  <a:lnTo>
                    <a:pt x="202878" y="31650"/>
                  </a:lnTo>
                  <a:lnTo>
                    <a:pt x="203455" y="31498"/>
                  </a:lnTo>
                  <a:lnTo>
                    <a:pt x="204017" y="31291"/>
                  </a:lnTo>
                  <a:close/>
                </a:path>
                <a:path w="417195" h="305434">
                  <a:moveTo>
                    <a:pt x="203455" y="31498"/>
                  </a:moveTo>
                  <a:lnTo>
                    <a:pt x="202878" y="31650"/>
                  </a:lnTo>
                  <a:lnTo>
                    <a:pt x="203041" y="31650"/>
                  </a:lnTo>
                  <a:lnTo>
                    <a:pt x="203455" y="31498"/>
                  </a:lnTo>
                  <a:close/>
                </a:path>
                <a:path w="417195" h="305434">
                  <a:moveTo>
                    <a:pt x="204238" y="31291"/>
                  </a:moveTo>
                  <a:lnTo>
                    <a:pt x="204017" y="31291"/>
                  </a:lnTo>
                  <a:lnTo>
                    <a:pt x="203455" y="31498"/>
                  </a:lnTo>
                  <a:lnTo>
                    <a:pt x="204238" y="31291"/>
                  </a:lnTo>
                  <a:close/>
                </a:path>
                <a:path w="417195" h="305434">
                  <a:moveTo>
                    <a:pt x="264828" y="28872"/>
                  </a:moveTo>
                  <a:lnTo>
                    <a:pt x="265641" y="29185"/>
                  </a:lnTo>
                  <a:lnTo>
                    <a:pt x="266498" y="29386"/>
                  </a:lnTo>
                  <a:lnTo>
                    <a:pt x="264828" y="28872"/>
                  </a:lnTo>
                  <a:close/>
                </a:path>
                <a:path w="417195" h="305434">
                  <a:moveTo>
                    <a:pt x="315328" y="28872"/>
                  </a:moveTo>
                  <a:lnTo>
                    <a:pt x="264828" y="28872"/>
                  </a:lnTo>
                  <a:lnTo>
                    <a:pt x="266498" y="29386"/>
                  </a:lnTo>
                  <a:lnTo>
                    <a:pt x="315883" y="29386"/>
                  </a:lnTo>
                  <a:lnTo>
                    <a:pt x="315328" y="28872"/>
                  </a:lnTo>
                  <a:close/>
                </a:path>
                <a:path w="417195" h="305434">
                  <a:moveTo>
                    <a:pt x="254434" y="26559"/>
                  </a:moveTo>
                  <a:lnTo>
                    <a:pt x="265641" y="29185"/>
                  </a:lnTo>
                  <a:lnTo>
                    <a:pt x="264828" y="28872"/>
                  </a:lnTo>
                  <a:lnTo>
                    <a:pt x="315328" y="28872"/>
                  </a:lnTo>
                  <a:lnTo>
                    <a:pt x="313044" y="26756"/>
                  </a:lnTo>
                  <a:lnTo>
                    <a:pt x="312886" y="26640"/>
                  </a:lnTo>
                  <a:lnTo>
                    <a:pt x="255290" y="26640"/>
                  </a:lnTo>
                  <a:lnTo>
                    <a:pt x="254434" y="26559"/>
                  </a:lnTo>
                  <a:close/>
                </a:path>
                <a:path w="417195" h="305434">
                  <a:moveTo>
                    <a:pt x="217879" y="27686"/>
                  </a:moveTo>
                  <a:lnTo>
                    <a:pt x="216557" y="27961"/>
                  </a:lnTo>
                  <a:lnTo>
                    <a:pt x="217222" y="27859"/>
                  </a:lnTo>
                  <a:lnTo>
                    <a:pt x="217879" y="27686"/>
                  </a:lnTo>
                  <a:close/>
                </a:path>
                <a:path w="417195" h="305434">
                  <a:moveTo>
                    <a:pt x="217222" y="27859"/>
                  </a:moveTo>
                  <a:lnTo>
                    <a:pt x="216557" y="27961"/>
                  </a:lnTo>
                  <a:lnTo>
                    <a:pt x="216837" y="27961"/>
                  </a:lnTo>
                  <a:lnTo>
                    <a:pt x="217222" y="27859"/>
                  </a:lnTo>
                  <a:close/>
                </a:path>
                <a:path w="417195" h="305434">
                  <a:moveTo>
                    <a:pt x="218357" y="27686"/>
                  </a:moveTo>
                  <a:lnTo>
                    <a:pt x="217879" y="27686"/>
                  </a:lnTo>
                  <a:lnTo>
                    <a:pt x="217222" y="27859"/>
                  </a:lnTo>
                  <a:lnTo>
                    <a:pt x="218357" y="27686"/>
                  </a:lnTo>
                  <a:close/>
                </a:path>
                <a:path w="417195" h="305434">
                  <a:moveTo>
                    <a:pt x="253594" y="26362"/>
                  </a:moveTo>
                  <a:lnTo>
                    <a:pt x="254434" y="26559"/>
                  </a:lnTo>
                  <a:lnTo>
                    <a:pt x="255290" y="26640"/>
                  </a:lnTo>
                  <a:lnTo>
                    <a:pt x="253594" y="26362"/>
                  </a:lnTo>
                  <a:close/>
                </a:path>
                <a:path w="417195" h="305434">
                  <a:moveTo>
                    <a:pt x="312505" y="26362"/>
                  </a:moveTo>
                  <a:lnTo>
                    <a:pt x="253594" y="26362"/>
                  </a:lnTo>
                  <a:lnTo>
                    <a:pt x="255290" y="26640"/>
                  </a:lnTo>
                  <a:lnTo>
                    <a:pt x="312886" y="26640"/>
                  </a:lnTo>
                  <a:lnTo>
                    <a:pt x="312505" y="26362"/>
                  </a:lnTo>
                  <a:close/>
                </a:path>
                <a:path w="417195" h="305434">
                  <a:moveTo>
                    <a:pt x="311135" y="25363"/>
                  </a:moveTo>
                  <a:lnTo>
                    <a:pt x="241862" y="25363"/>
                  </a:lnTo>
                  <a:lnTo>
                    <a:pt x="243492" y="25413"/>
                  </a:lnTo>
                  <a:lnTo>
                    <a:pt x="242682" y="25441"/>
                  </a:lnTo>
                  <a:lnTo>
                    <a:pt x="254434" y="26559"/>
                  </a:lnTo>
                  <a:lnTo>
                    <a:pt x="253594" y="26362"/>
                  </a:lnTo>
                  <a:lnTo>
                    <a:pt x="312505" y="26362"/>
                  </a:lnTo>
                  <a:lnTo>
                    <a:pt x="311135" y="25363"/>
                  </a:lnTo>
                  <a:close/>
                </a:path>
                <a:path w="417195" h="305434">
                  <a:moveTo>
                    <a:pt x="231034" y="25744"/>
                  </a:moveTo>
                  <a:lnTo>
                    <a:pt x="229539" y="25883"/>
                  </a:lnTo>
                  <a:lnTo>
                    <a:pt x="230286" y="25858"/>
                  </a:lnTo>
                  <a:lnTo>
                    <a:pt x="231034" y="25744"/>
                  </a:lnTo>
                  <a:close/>
                </a:path>
                <a:path w="417195" h="305434">
                  <a:moveTo>
                    <a:pt x="230286" y="25858"/>
                  </a:moveTo>
                  <a:lnTo>
                    <a:pt x="229539" y="25883"/>
                  </a:lnTo>
                  <a:lnTo>
                    <a:pt x="230122" y="25883"/>
                  </a:lnTo>
                  <a:lnTo>
                    <a:pt x="230286" y="25858"/>
                  </a:lnTo>
                  <a:close/>
                </a:path>
                <a:path w="417195" h="305434">
                  <a:moveTo>
                    <a:pt x="233687" y="25744"/>
                  </a:moveTo>
                  <a:lnTo>
                    <a:pt x="231034" y="25744"/>
                  </a:lnTo>
                  <a:lnTo>
                    <a:pt x="230286" y="25858"/>
                  </a:lnTo>
                  <a:lnTo>
                    <a:pt x="233687" y="25744"/>
                  </a:lnTo>
                  <a:close/>
                </a:path>
                <a:path w="417195" h="305434">
                  <a:moveTo>
                    <a:pt x="241862" y="25363"/>
                  </a:moveTo>
                  <a:lnTo>
                    <a:pt x="242682" y="25441"/>
                  </a:lnTo>
                  <a:lnTo>
                    <a:pt x="243492" y="25413"/>
                  </a:lnTo>
                  <a:lnTo>
                    <a:pt x="241862" y="25363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7" name="object 27"/>
            <p:cNvSpPr/>
            <p:nvPr/>
          </p:nvSpPr>
          <p:spPr>
            <a:xfrm>
              <a:off x="2592148" y="6070959"/>
              <a:ext cx="940435" cy="940435"/>
            </a:xfrm>
            <a:custGeom>
              <a:avLst/>
              <a:gdLst/>
              <a:ahLst/>
              <a:cxnLst/>
              <a:rect l="l" t="t" r="r" b="b"/>
              <a:pathLst>
                <a:path w="940435" h="940434">
                  <a:moveTo>
                    <a:pt x="940031" y="940031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5484494" y="3684031"/>
            <a:ext cx="1305520" cy="1620292"/>
            <a:chOff x="5632703" y="5239511"/>
            <a:chExt cx="1856739" cy="2304415"/>
          </a:xfrm>
        </p:grpSpPr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32703" y="5239511"/>
              <a:ext cx="1856231" cy="230428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71978" y="5252857"/>
              <a:ext cx="1778704" cy="2225535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5626756" y="4054436"/>
            <a:ext cx="953691" cy="785373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8929" marR="3572" indent="-893" algn="ctr">
              <a:lnSpc>
                <a:spcPct val="100800"/>
              </a:lnSpc>
              <a:spcBef>
                <a:spcPts val="53"/>
              </a:spcBef>
            </a:pPr>
            <a:r>
              <a:rPr sz="1687" spc="-137" dirty="0">
                <a:latin typeface="Palatino Linotype" panose="02040502050505030304" pitchFamily="18" charset="0"/>
                <a:cs typeface="Arial"/>
              </a:rPr>
              <a:t>a</a:t>
            </a:r>
            <a:r>
              <a:rPr sz="1687" spc="-88" dirty="0">
                <a:latin typeface="Palatino Linotype" panose="02040502050505030304" pitchFamily="18" charset="0"/>
                <a:cs typeface="Arial"/>
              </a:rPr>
              <a:t> </a:t>
            </a:r>
            <a:r>
              <a:rPr sz="1687" spc="-14" dirty="0">
                <a:latin typeface="Palatino Linotype" panose="02040502050505030304" pitchFamily="18" charset="0"/>
                <a:cs typeface="Arial"/>
              </a:rPr>
              <a:t>line </a:t>
            </a:r>
            <a:r>
              <a:rPr sz="1687" spc="-102" dirty="0">
                <a:latin typeface="Palatino Linotype" panose="02040502050505030304" pitchFamily="18" charset="0"/>
                <a:cs typeface="Arial"/>
              </a:rPr>
              <a:t>becomes</a:t>
            </a:r>
            <a:r>
              <a:rPr sz="1687" spc="-91" dirty="0">
                <a:latin typeface="Palatino Linotype" panose="02040502050505030304" pitchFamily="18" charset="0"/>
                <a:cs typeface="Arial"/>
              </a:rPr>
              <a:t> </a:t>
            </a:r>
            <a:r>
              <a:rPr sz="1687" spc="-116" dirty="0">
                <a:latin typeface="Palatino Linotype" panose="02040502050505030304" pitchFamily="18" charset="0"/>
                <a:cs typeface="Arial"/>
              </a:rPr>
              <a:t>a </a:t>
            </a:r>
            <a:r>
              <a:rPr sz="1687" spc="-7" dirty="0">
                <a:latin typeface="Palatino Linotype" panose="02040502050505030304" pitchFamily="18" charset="0"/>
                <a:cs typeface="Arial"/>
              </a:rPr>
              <a:t>point</a:t>
            </a:r>
            <a:endParaRPr sz="1687" dirty="0">
              <a:latin typeface="Palatino Linotype" panose="02040502050505030304" pitchFamily="18" charset="0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101438" y="6390442"/>
            <a:ext cx="1097012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87" spc="-102" dirty="0">
                <a:latin typeface="Palatino Linotype" panose="02040502050505030304" pitchFamily="18" charset="0"/>
                <a:cs typeface="Arial"/>
              </a:rPr>
              <a:t>Image</a:t>
            </a:r>
            <a:r>
              <a:rPr sz="1687" spc="-88" dirty="0">
                <a:latin typeface="Palatino Linotype" panose="02040502050505030304" pitchFamily="18" charset="0"/>
                <a:cs typeface="Arial"/>
              </a:rPr>
              <a:t> </a:t>
            </a:r>
            <a:r>
              <a:rPr sz="1687" spc="-112" dirty="0">
                <a:latin typeface="Palatino Linotype" panose="02040502050505030304" pitchFamily="18" charset="0"/>
                <a:cs typeface="Arial"/>
              </a:rPr>
              <a:t>space</a:t>
            </a:r>
            <a:endParaRPr sz="1687" dirty="0">
              <a:latin typeface="Palatino Linotype" panose="02040502050505030304" pitchFamily="18" charset="0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837936" y="6379726"/>
            <a:ext cx="1484561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87" spc="-77" dirty="0">
                <a:latin typeface="Palatino Linotype" panose="02040502050505030304" pitchFamily="18" charset="0"/>
                <a:cs typeface="Arial"/>
              </a:rPr>
              <a:t>Parameter</a:t>
            </a:r>
            <a:r>
              <a:rPr sz="1687" spc="-56" dirty="0">
                <a:latin typeface="Palatino Linotype" panose="02040502050505030304" pitchFamily="18" charset="0"/>
                <a:cs typeface="Arial"/>
              </a:rPr>
              <a:t> </a:t>
            </a:r>
            <a:r>
              <a:rPr sz="1687" spc="-109" dirty="0">
                <a:latin typeface="Palatino Linotype" panose="02040502050505030304" pitchFamily="18" charset="0"/>
                <a:cs typeface="Arial"/>
              </a:rPr>
              <a:t>space</a:t>
            </a:r>
            <a:endParaRPr sz="1687" dirty="0">
              <a:latin typeface="Palatino Linotype" panose="02040502050505030304" pitchFamily="18" charset="0"/>
              <a:cs typeface="Arial"/>
            </a:endParaRPr>
          </a:p>
        </p:txBody>
      </p:sp>
      <p:pic>
        <p:nvPicPr>
          <p:cNvPr id="34" name="object 3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164647" y="1861929"/>
            <a:ext cx="2677345" cy="30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853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21228" y="2890521"/>
            <a:ext cx="3462040" cy="3422303"/>
            <a:chOff x="564946" y="4110961"/>
            <a:chExt cx="4923790" cy="48672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946" y="4110961"/>
              <a:ext cx="4923692" cy="48670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89257" y="4928904"/>
              <a:ext cx="118110" cy="2913380"/>
            </a:xfrm>
            <a:custGeom>
              <a:avLst/>
              <a:gdLst/>
              <a:ahLst/>
              <a:cxnLst/>
              <a:rect l="l" t="t" r="r" b="b"/>
              <a:pathLst>
                <a:path w="118110" h="2913379">
                  <a:moveTo>
                    <a:pt x="14164" y="2796990"/>
                  </a:moveTo>
                  <a:lnTo>
                    <a:pt x="2047" y="2804058"/>
                  </a:lnTo>
                  <a:lnTo>
                    <a:pt x="0" y="2811834"/>
                  </a:lnTo>
                  <a:lnTo>
                    <a:pt x="58954" y="2912899"/>
                  </a:lnTo>
                  <a:lnTo>
                    <a:pt x="73656" y="2887695"/>
                  </a:lnTo>
                  <a:lnTo>
                    <a:pt x="46254" y="2887695"/>
                  </a:lnTo>
                  <a:lnTo>
                    <a:pt x="46254" y="2840717"/>
                  </a:lnTo>
                  <a:lnTo>
                    <a:pt x="21940" y="2799036"/>
                  </a:lnTo>
                  <a:lnTo>
                    <a:pt x="14164" y="2796990"/>
                  </a:lnTo>
                  <a:close/>
                </a:path>
                <a:path w="118110" h="2913379">
                  <a:moveTo>
                    <a:pt x="46254" y="2840717"/>
                  </a:moveTo>
                  <a:lnTo>
                    <a:pt x="46254" y="2887695"/>
                  </a:lnTo>
                  <a:lnTo>
                    <a:pt x="71654" y="2887695"/>
                  </a:lnTo>
                  <a:lnTo>
                    <a:pt x="71654" y="2881294"/>
                  </a:lnTo>
                  <a:lnTo>
                    <a:pt x="47984" y="2881294"/>
                  </a:lnTo>
                  <a:lnTo>
                    <a:pt x="58954" y="2862488"/>
                  </a:lnTo>
                  <a:lnTo>
                    <a:pt x="46254" y="2840717"/>
                  </a:lnTo>
                  <a:close/>
                </a:path>
                <a:path w="118110" h="2913379">
                  <a:moveTo>
                    <a:pt x="103745" y="2796990"/>
                  </a:moveTo>
                  <a:lnTo>
                    <a:pt x="95968" y="2799036"/>
                  </a:lnTo>
                  <a:lnTo>
                    <a:pt x="71654" y="2840717"/>
                  </a:lnTo>
                  <a:lnTo>
                    <a:pt x="71654" y="2887695"/>
                  </a:lnTo>
                  <a:lnTo>
                    <a:pt x="73656" y="2887695"/>
                  </a:lnTo>
                  <a:lnTo>
                    <a:pt x="117908" y="2811834"/>
                  </a:lnTo>
                  <a:lnTo>
                    <a:pt x="115862" y="2804058"/>
                  </a:lnTo>
                  <a:lnTo>
                    <a:pt x="103745" y="2796990"/>
                  </a:lnTo>
                  <a:close/>
                </a:path>
                <a:path w="118110" h="2913379">
                  <a:moveTo>
                    <a:pt x="58954" y="2862488"/>
                  </a:moveTo>
                  <a:lnTo>
                    <a:pt x="47984" y="2881294"/>
                  </a:lnTo>
                  <a:lnTo>
                    <a:pt x="69924" y="2881294"/>
                  </a:lnTo>
                  <a:lnTo>
                    <a:pt x="58954" y="2862488"/>
                  </a:lnTo>
                  <a:close/>
                </a:path>
                <a:path w="118110" h="2913379">
                  <a:moveTo>
                    <a:pt x="71654" y="2840717"/>
                  </a:moveTo>
                  <a:lnTo>
                    <a:pt x="58954" y="2862488"/>
                  </a:lnTo>
                  <a:lnTo>
                    <a:pt x="69924" y="2881294"/>
                  </a:lnTo>
                  <a:lnTo>
                    <a:pt x="71654" y="2881294"/>
                  </a:lnTo>
                  <a:lnTo>
                    <a:pt x="71654" y="2840717"/>
                  </a:lnTo>
                  <a:close/>
                </a:path>
                <a:path w="118110" h="2913379">
                  <a:moveTo>
                    <a:pt x="71654" y="0"/>
                  </a:moveTo>
                  <a:lnTo>
                    <a:pt x="46254" y="0"/>
                  </a:lnTo>
                  <a:lnTo>
                    <a:pt x="46254" y="2840717"/>
                  </a:lnTo>
                  <a:lnTo>
                    <a:pt x="58954" y="2862488"/>
                  </a:lnTo>
                  <a:lnTo>
                    <a:pt x="71654" y="2840717"/>
                  </a:lnTo>
                  <a:lnTo>
                    <a:pt x="716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6861783" y="2875510"/>
            <a:ext cx="3309342" cy="3466951"/>
            <a:chOff x="7591513" y="4089612"/>
            <a:chExt cx="4706620" cy="493077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91513" y="4089612"/>
              <a:ext cx="4706613" cy="493073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56046" y="6957228"/>
              <a:ext cx="112191" cy="11219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996282" y="287120"/>
            <a:ext cx="6199436" cy="744827"/>
          </a:xfrm>
          <a:prstGeom prst="rect">
            <a:avLst/>
          </a:prstGeom>
        </p:spPr>
        <p:txBody>
          <a:bodyPr vert="horz" wrap="square" lIns="0" tIns="158948" rIns="0" bIns="0" rtlCol="0" anchor="ctr">
            <a:spAutoFit/>
          </a:bodyPr>
          <a:lstStyle/>
          <a:p>
            <a:pPr marL="63399">
              <a:spcBef>
                <a:spcPts val="70"/>
              </a:spcBef>
            </a:pPr>
            <a:r>
              <a:rPr sz="4219" spc="-253" dirty="0"/>
              <a:t>Image</a:t>
            </a:r>
            <a:r>
              <a:rPr sz="4219" spc="-197" dirty="0"/>
              <a:t> </a:t>
            </a:r>
            <a:r>
              <a:rPr sz="4219" spc="-207" dirty="0"/>
              <a:t>and</a:t>
            </a:r>
            <a:r>
              <a:rPr sz="4219" spc="-200" dirty="0"/>
              <a:t> </a:t>
            </a:r>
            <a:r>
              <a:rPr sz="4219" spc="-134" dirty="0"/>
              <a:t>parameter</a:t>
            </a:r>
            <a:r>
              <a:rPr sz="4219" spc="-197" dirty="0"/>
              <a:t> </a:t>
            </a:r>
            <a:r>
              <a:rPr sz="4219" spc="-316" dirty="0"/>
              <a:t>space</a:t>
            </a:r>
            <a:endParaRPr sz="4219" dirty="0"/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54524" y="1866305"/>
            <a:ext cx="1589484" cy="29468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49453" y="4657166"/>
            <a:ext cx="169664" cy="15180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452813" y="2946798"/>
            <a:ext cx="160734" cy="21431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3107346" y="1401246"/>
            <a:ext cx="60230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53" dirty="0">
                <a:solidFill>
                  <a:srgbClr val="00882B"/>
                </a:solidFill>
                <a:latin typeface="Palatino Linotype" panose="02040502050505030304" pitchFamily="18" charset="0"/>
                <a:cs typeface="Arial"/>
              </a:rPr>
              <a:t>variables</a:t>
            </a:r>
            <a:endParaRPr sz="1266" dirty="0">
              <a:latin typeface="Palatino Linotype" panose="02040502050505030304" pitchFamily="18" charset="0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46476" y="2419231"/>
            <a:ext cx="77375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46" dirty="0">
                <a:solidFill>
                  <a:srgbClr val="00882B"/>
                </a:solidFill>
                <a:latin typeface="Palatino Linotype" panose="02040502050505030304" pitchFamily="18" charset="0"/>
                <a:cs typeface="Arial"/>
              </a:rPr>
              <a:t>parameters</a:t>
            </a:r>
            <a:endParaRPr sz="1266" dirty="0">
              <a:latin typeface="Palatino Linotype" panose="02040502050505030304" pitchFamily="18" charset="0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897916" y="1604991"/>
            <a:ext cx="1546175" cy="877788"/>
            <a:chOff x="1954011" y="2282654"/>
            <a:chExt cx="2199005" cy="1248410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88255" y="3194737"/>
              <a:ext cx="227630" cy="3362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88255" y="3073603"/>
              <a:ext cx="406579" cy="45740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27584" y="3057701"/>
              <a:ext cx="251616" cy="33825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27584" y="3057701"/>
              <a:ext cx="424999" cy="46723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24781" y="2302122"/>
              <a:ext cx="183592" cy="37047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31158" y="2302122"/>
              <a:ext cx="377214" cy="46642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45292" y="2383191"/>
              <a:ext cx="202377" cy="38503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54011" y="2282654"/>
              <a:ext cx="393658" cy="485576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3979395" y="4054078"/>
            <a:ext cx="393353" cy="248692"/>
            <a:chOff x="3492116" y="5765800"/>
            <a:chExt cx="559435" cy="353695"/>
          </a:xfrm>
        </p:grpSpPr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92116" y="6007100"/>
              <a:ext cx="112191" cy="11219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19499" y="5765800"/>
              <a:ext cx="431800" cy="215900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5484494" y="3684031"/>
            <a:ext cx="1305520" cy="1620292"/>
            <a:chOff x="5632703" y="5239511"/>
            <a:chExt cx="1856739" cy="2304415"/>
          </a:xfrm>
        </p:grpSpPr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32703" y="5239511"/>
              <a:ext cx="1856231" cy="230428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71978" y="5252857"/>
              <a:ext cx="1778704" cy="2225535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5626756" y="4054436"/>
            <a:ext cx="953691" cy="785373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8929" marR="3572" indent="-893" algn="ctr">
              <a:lnSpc>
                <a:spcPct val="100800"/>
              </a:lnSpc>
              <a:spcBef>
                <a:spcPts val="53"/>
              </a:spcBef>
            </a:pPr>
            <a:r>
              <a:rPr sz="1687" spc="-137" dirty="0">
                <a:latin typeface="Palatino Linotype" panose="02040502050505030304" pitchFamily="18" charset="0"/>
                <a:cs typeface="Arial"/>
              </a:rPr>
              <a:t>a</a:t>
            </a:r>
            <a:r>
              <a:rPr sz="1687" spc="-88" dirty="0">
                <a:latin typeface="Palatino Linotype" panose="02040502050505030304" pitchFamily="18" charset="0"/>
                <a:cs typeface="Arial"/>
              </a:rPr>
              <a:t> </a:t>
            </a:r>
            <a:r>
              <a:rPr sz="1687" spc="-14" dirty="0">
                <a:latin typeface="Palatino Linotype" panose="02040502050505030304" pitchFamily="18" charset="0"/>
                <a:cs typeface="Arial"/>
              </a:rPr>
              <a:t>line </a:t>
            </a:r>
            <a:r>
              <a:rPr sz="1687" spc="-102" dirty="0">
                <a:latin typeface="Palatino Linotype" panose="02040502050505030304" pitchFamily="18" charset="0"/>
                <a:cs typeface="Arial"/>
              </a:rPr>
              <a:t>becomes</a:t>
            </a:r>
            <a:r>
              <a:rPr sz="1687" spc="-91" dirty="0">
                <a:latin typeface="Palatino Linotype" panose="02040502050505030304" pitchFamily="18" charset="0"/>
                <a:cs typeface="Arial"/>
              </a:rPr>
              <a:t> </a:t>
            </a:r>
            <a:r>
              <a:rPr sz="1687" spc="-116" dirty="0">
                <a:latin typeface="Palatino Linotype" panose="02040502050505030304" pitchFamily="18" charset="0"/>
                <a:cs typeface="Arial"/>
              </a:rPr>
              <a:t>a </a:t>
            </a:r>
            <a:r>
              <a:rPr sz="1687" spc="-7" dirty="0">
                <a:latin typeface="Palatino Linotype" panose="02040502050505030304" pitchFamily="18" charset="0"/>
                <a:cs typeface="Arial"/>
              </a:rPr>
              <a:t>point</a:t>
            </a:r>
            <a:endParaRPr sz="1687" dirty="0">
              <a:latin typeface="Palatino Linotype" panose="02040502050505030304" pitchFamily="18" charset="0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101438" y="6390442"/>
            <a:ext cx="1097012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87" spc="-102" dirty="0">
                <a:latin typeface="Palatino Linotype" panose="02040502050505030304" pitchFamily="18" charset="0"/>
                <a:cs typeface="Arial"/>
              </a:rPr>
              <a:t>Image</a:t>
            </a:r>
            <a:r>
              <a:rPr sz="1687" spc="-88" dirty="0">
                <a:latin typeface="Palatino Linotype" panose="02040502050505030304" pitchFamily="18" charset="0"/>
                <a:cs typeface="Arial"/>
              </a:rPr>
              <a:t> </a:t>
            </a:r>
            <a:r>
              <a:rPr sz="1687" spc="-112" dirty="0">
                <a:latin typeface="Palatino Linotype" panose="02040502050505030304" pitchFamily="18" charset="0"/>
                <a:cs typeface="Arial"/>
              </a:rPr>
              <a:t>space</a:t>
            </a:r>
            <a:endParaRPr sz="1687" dirty="0">
              <a:latin typeface="Palatino Linotype" panose="02040502050505030304" pitchFamily="18" charset="0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837936" y="6379726"/>
            <a:ext cx="1484561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87" spc="-77" dirty="0">
                <a:latin typeface="Palatino Linotype" panose="02040502050505030304" pitchFamily="18" charset="0"/>
                <a:cs typeface="Arial"/>
              </a:rPr>
              <a:t>Parameter</a:t>
            </a:r>
            <a:r>
              <a:rPr sz="1687" spc="-56" dirty="0">
                <a:latin typeface="Palatino Linotype" panose="02040502050505030304" pitchFamily="18" charset="0"/>
                <a:cs typeface="Arial"/>
              </a:rPr>
              <a:t> </a:t>
            </a:r>
            <a:r>
              <a:rPr sz="1687" spc="-109" dirty="0">
                <a:latin typeface="Palatino Linotype" panose="02040502050505030304" pitchFamily="18" charset="0"/>
                <a:cs typeface="Arial"/>
              </a:rPr>
              <a:t>space</a:t>
            </a:r>
            <a:endParaRPr sz="1687" dirty="0">
              <a:latin typeface="Palatino Linotype" panose="02040502050505030304" pitchFamily="18" charset="0"/>
              <a:cs typeface="Arial"/>
            </a:endParaRPr>
          </a:p>
        </p:txBody>
      </p:sp>
      <p:pic>
        <p:nvPicPr>
          <p:cNvPr id="32" name="object 3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164647" y="1861929"/>
            <a:ext cx="2677345" cy="303433"/>
          </a:xfrm>
          <a:prstGeom prst="rect">
            <a:avLst/>
          </a:prstGeom>
        </p:spPr>
      </p:pic>
      <p:grpSp>
        <p:nvGrpSpPr>
          <p:cNvPr id="33" name="object 33"/>
          <p:cNvGrpSpPr/>
          <p:nvPr/>
        </p:nvGrpSpPr>
        <p:grpSpPr>
          <a:xfrm>
            <a:off x="3314589" y="4424506"/>
            <a:ext cx="902345" cy="198686"/>
            <a:chOff x="2546613" y="6292630"/>
            <a:chExt cx="1283335" cy="282575"/>
          </a:xfrm>
        </p:grpSpPr>
        <p:sp>
          <p:nvSpPr>
            <p:cNvPr id="34" name="object 34"/>
            <p:cNvSpPr/>
            <p:nvPr/>
          </p:nvSpPr>
          <p:spPr>
            <a:xfrm>
              <a:off x="2842262" y="6292630"/>
              <a:ext cx="473075" cy="250190"/>
            </a:xfrm>
            <a:custGeom>
              <a:avLst/>
              <a:gdLst/>
              <a:ahLst/>
              <a:cxnLst/>
              <a:rect l="l" t="t" r="r" b="b"/>
              <a:pathLst>
                <a:path w="473075" h="250190">
                  <a:moveTo>
                    <a:pt x="0" y="164928"/>
                  </a:moveTo>
                  <a:lnTo>
                    <a:pt x="435" y="250121"/>
                  </a:lnTo>
                  <a:lnTo>
                    <a:pt x="52856" y="210385"/>
                  </a:lnTo>
                  <a:lnTo>
                    <a:pt x="34211" y="210385"/>
                  </a:lnTo>
                  <a:lnTo>
                    <a:pt x="11631" y="198752"/>
                  </a:lnTo>
                  <a:lnTo>
                    <a:pt x="15366" y="191504"/>
                  </a:lnTo>
                  <a:lnTo>
                    <a:pt x="0" y="164928"/>
                  </a:lnTo>
                  <a:close/>
                </a:path>
                <a:path w="473075" h="250190">
                  <a:moveTo>
                    <a:pt x="464462" y="220196"/>
                  </a:moveTo>
                  <a:lnTo>
                    <a:pt x="435593" y="220196"/>
                  </a:lnTo>
                  <a:lnTo>
                    <a:pt x="435762" y="220499"/>
                  </a:lnTo>
                  <a:lnTo>
                    <a:pt x="450728" y="248215"/>
                  </a:lnTo>
                  <a:lnTo>
                    <a:pt x="473076" y="236142"/>
                  </a:lnTo>
                  <a:lnTo>
                    <a:pt x="464462" y="220196"/>
                  </a:lnTo>
                  <a:close/>
                </a:path>
                <a:path w="473075" h="250190">
                  <a:moveTo>
                    <a:pt x="435682" y="220361"/>
                  </a:moveTo>
                  <a:lnTo>
                    <a:pt x="435757" y="220499"/>
                  </a:lnTo>
                  <a:lnTo>
                    <a:pt x="435682" y="220361"/>
                  </a:lnTo>
                  <a:close/>
                </a:path>
                <a:path w="473075" h="250190">
                  <a:moveTo>
                    <a:pt x="449986" y="194304"/>
                  </a:moveTo>
                  <a:lnTo>
                    <a:pt x="420673" y="194304"/>
                  </a:lnTo>
                  <a:lnTo>
                    <a:pt x="420871" y="194636"/>
                  </a:lnTo>
                  <a:lnTo>
                    <a:pt x="435682" y="220361"/>
                  </a:lnTo>
                  <a:lnTo>
                    <a:pt x="435593" y="220196"/>
                  </a:lnTo>
                  <a:lnTo>
                    <a:pt x="464462" y="220196"/>
                  </a:lnTo>
                  <a:lnTo>
                    <a:pt x="457859" y="207971"/>
                  </a:lnTo>
                  <a:lnTo>
                    <a:pt x="449986" y="194304"/>
                  </a:lnTo>
                  <a:close/>
                </a:path>
                <a:path w="473075" h="250190">
                  <a:moveTo>
                    <a:pt x="38235" y="202575"/>
                  </a:moveTo>
                  <a:lnTo>
                    <a:pt x="22921" y="204569"/>
                  </a:lnTo>
                  <a:lnTo>
                    <a:pt x="34211" y="210385"/>
                  </a:lnTo>
                  <a:lnTo>
                    <a:pt x="38235" y="202575"/>
                  </a:lnTo>
                  <a:close/>
                </a:path>
                <a:path w="473075" h="250190">
                  <a:moveTo>
                    <a:pt x="68328" y="198657"/>
                  </a:moveTo>
                  <a:lnTo>
                    <a:pt x="38235" y="202575"/>
                  </a:lnTo>
                  <a:lnTo>
                    <a:pt x="34211" y="210385"/>
                  </a:lnTo>
                  <a:lnTo>
                    <a:pt x="52856" y="210385"/>
                  </a:lnTo>
                  <a:lnTo>
                    <a:pt x="68328" y="198657"/>
                  </a:lnTo>
                  <a:close/>
                </a:path>
                <a:path w="473075" h="250190">
                  <a:moveTo>
                    <a:pt x="22921" y="204568"/>
                  </a:moveTo>
                  <a:close/>
                </a:path>
                <a:path w="473075" h="250190">
                  <a:moveTo>
                    <a:pt x="225052" y="0"/>
                  </a:moveTo>
                  <a:lnTo>
                    <a:pt x="177502" y="9861"/>
                  </a:lnTo>
                  <a:lnTo>
                    <a:pt x="131702" y="37061"/>
                  </a:lnTo>
                  <a:lnTo>
                    <a:pt x="102162" y="64320"/>
                  </a:lnTo>
                  <a:lnTo>
                    <a:pt x="73235" y="98724"/>
                  </a:lnTo>
                  <a:lnTo>
                    <a:pt x="44778" y="140254"/>
                  </a:lnTo>
                  <a:lnTo>
                    <a:pt x="16695" y="188925"/>
                  </a:lnTo>
                  <a:lnTo>
                    <a:pt x="15366" y="191504"/>
                  </a:lnTo>
                  <a:lnTo>
                    <a:pt x="22924" y="204568"/>
                  </a:lnTo>
                  <a:lnTo>
                    <a:pt x="38235" y="202575"/>
                  </a:lnTo>
                  <a:lnTo>
                    <a:pt x="39007" y="201077"/>
                  </a:lnTo>
                  <a:lnTo>
                    <a:pt x="52588" y="176589"/>
                  </a:lnTo>
                  <a:lnTo>
                    <a:pt x="66175" y="153960"/>
                  </a:lnTo>
                  <a:lnTo>
                    <a:pt x="79758" y="133196"/>
                  </a:lnTo>
                  <a:lnTo>
                    <a:pt x="93323" y="114296"/>
                  </a:lnTo>
                  <a:lnTo>
                    <a:pt x="93680" y="113799"/>
                  </a:lnTo>
                  <a:lnTo>
                    <a:pt x="106858" y="97262"/>
                  </a:lnTo>
                  <a:lnTo>
                    <a:pt x="107288" y="96723"/>
                  </a:lnTo>
                  <a:lnTo>
                    <a:pt x="120346" y="82095"/>
                  </a:lnTo>
                  <a:lnTo>
                    <a:pt x="120863" y="81514"/>
                  </a:lnTo>
                  <a:lnTo>
                    <a:pt x="133766" y="68784"/>
                  </a:lnTo>
                  <a:lnTo>
                    <a:pt x="134387" y="68169"/>
                  </a:lnTo>
                  <a:lnTo>
                    <a:pt x="147098" y="57318"/>
                  </a:lnTo>
                  <a:lnTo>
                    <a:pt x="147840" y="56682"/>
                  </a:lnTo>
                  <a:lnTo>
                    <a:pt x="160325" y="47675"/>
                  </a:lnTo>
                  <a:lnTo>
                    <a:pt x="161201" y="47040"/>
                  </a:lnTo>
                  <a:lnTo>
                    <a:pt x="173439" y="39822"/>
                  </a:lnTo>
                  <a:lnTo>
                    <a:pt x="174449" y="39221"/>
                  </a:lnTo>
                  <a:lnTo>
                    <a:pt x="174604" y="39221"/>
                  </a:lnTo>
                  <a:lnTo>
                    <a:pt x="186450" y="33713"/>
                  </a:lnTo>
                  <a:lnTo>
                    <a:pt x="186262" y="33713"/>
                  </a:lnTo>
                  <a:lnTo>
                    <a:pt x="187572" y="33191"/>
                  </a:lnTo>
                  <a:lnTo>
                    <a:pt x="187815" y="33191"/>
                  </a:lnTo>
                  <a:lnTo>
                    <a:pt x="199393" y="29301"/>
                  </a:lnTo>
                  <a:lnTo>
                    <a:pt x="199108" y="29301"/>
                  </a:lnTo>
                  <a:lnTo>
                    <a:pt x="200568" y="28906"/>
                  </a:lnTo>
                  <a:lnTo>
                    <a:pt x="201008" y="28906"/>
                  </a:lnTo>
                  <a:lnTo>
                    <a:pt x="212377" y="26542"/>
                  </a:lnTo>
                  <a:lnTo>
                    <a:pt x="211894" y="26542"/>
                  </a:lnTo>
                  <a:lnTo>
                    <a:pt x="213459" y="26318"/>
                  </a:lnTo>
                  <a:lnTo>
                    <a:pt x="214685" y="26318"/>
                  </a:lnTo>
                  <a:lnTo>
                    <a:pt x="225499" y="25447"/>
                  </a:lnTo>
                  <a:lnTo>
                    <a:pt x="224689" y="25410"/>
                  </a:lnTo>
                  <a:lnTo>
                    <a:pt x="226292" y="25383"/>
                  </a:lnTo>
                  <a:lnTo>
                    <a:pt x="307505" y="25383"/>
                  </a:lnTo>
                  <a:lnTo>
                    <a:pt x="304521" y="23394"/>
                  </a:lnTo>
                  <a:lnTo>
                    <a:pt x="288834" y="14860"/>
                  </a:lnTo>
                  <a:lnTo>
                    <a:pt x="273023" y="8208"/>
                  </a:lnTo>
                  <a:lnTo>
                    <a:pt x="257096" y="3484"/>
                  </a:lnTo>
                  <a:lnTo>
                    <a:pt x="241086" y="736"/>
                  </a:lnTo>
                  <a:lnTo>
                    <a:pt x="225052" y="0"/>
                  </a:lnTo>
                  <a:close/>
                </a:path>
                <a:path w="473075" h="250190">
                  <a:moveTo>
                    <a:pt x="15366" y="191504"/>
                  </a:moveTo>
                  <a:lnTo>
                    <a:pt x="11631" y="198752"/>
                  </a:lnTo>
                  <a:lnTo>
                    <a:pt x="22920" y="204568"/>
                  </a:lnTo>
                  <a:lnTo>
                    <a:pt x="15366" y="191504"/>
                  </a:lnTo>
                  <a:close/>
                </a:path>
                <a:path w="473075" h="250190">
                  <a:moveTo>
                    <a:pt x="420764" y="194462"/>
                  </a:moveTo>
                  <a:lnTo>
                    <a:pt x="420864" y="194636"/>
                  </a:lnTo>
                  <a:lnTo>
                    <a:pt x="420764" y="194462"/>
                  </a:lnTo>
                  <a:close/>
                </a:path>
                <a:path w="473075" h="250190">
                  <a:moveTo>
                    <a:pt x="435677" y="170265"/>
                  </a:moveTo>
                  <a:lnTo>
                    <a:pt x="405828" y="170265"/>
                  </a:lnTo>
                  <a:lnTo>
                    <a:pt x="406060" y="170628"/>
                  </a:lnTo>
                  <a:lnTo>
                    <a:pt x="420764" y="194462"/>
                  </a:lnTo>
                  <a:lnTo>
                    <a:pt x="420673" y="194304"/>
                  </a:lnTo>
                  <a:lnTo>
                    <a:pt x="449986" y="194304"/>
                  </a:lnTo>
                  <a:lnTo>
                    <a:pt x="442587" y="181458"/>
                  </a:lnTo>
                  <a:lnTo>
                    <a:pt x="435677" y="170265"/>
                  </a:lnTo>
                  <a:close/>
                </a:path>
                <a:path w="473075" h="250190">
                  <a:moveTo>
                    <a:pt x="405946" y="170456"/>
                  </a:moveTo>
                  <a:lnTo>
                    <a:pt x="406052" y="170628"/>
                  </a:lnTo>
                  <a:lnTo>
                    <a:pt x="405946" y="170456"/>
                  </a:lnTo>
                  <a:close/>
                </a:path>
                <a:path w="473075" h="250190">
                  <a:moveTo>
                    <a:pt x="421569" y="148080"/>
                  </a:moveTo>
                  <a:lnTo>
                    <a:pt x="391064" y="148080"/>
                  </a:lnTo>
                  <a:lnTo>
                    <a:pt x="391339" y="148476"/>
                  </a:lnTo>
                  <a:lnTo>
                    <a:pt x="405946" y="170456"/>
                  </a:lnTo>
                  <a:lnTo>
                    <a:pt x="405828" y="170265"/>
                  </a:lnTo>
                  <a:lnTo>
                    <a:pt x="435677" y="170265"/>
                  </a:lnTo>
                  <a:lnTo>
                    <a:pt x="427329" y="156740"/>
                  </a:lnTo>
                  <a:lnTo>
                    <a:pt x="421569" y="148080"/>
                  </a:lnTo>
                  <a:close/>
                </a:path>
                <a:path w="473075" h="250190">
                  <a:moveTo>
                    <a:pt x="391200" y="148285"/>
                  </a:moveTo>
                  <a:lnTo>
                    <a:pt x="391328" y="148476"/>
                  </a:lnTo>
                  <a:lnTo>
                    <a:pt x="391200" y="148285"/>
                  </a:lnTo>
                  <a:close/>
                </a:path>
                <a:path w="473075" h="250190">
                  <a:moveTo>
                    <a:pt x="407708" y="127753"/>
                  </a:moveTo>
                  <a:lnTo>
                    <a:pt x="376388" y="127753"/>
                  </a:lnTo>
                  <a:lnTo>
                    <a:pt x="376716" y="128187"/>
                  </a:lnTo>
                  <a:lnTo>
                    <a:pt x="391200" y="148285"/>
                  </a:lnTo>
                  <a:lnTo>
                    <a:pt x="391064" y="148080"/>
                  </a:lnTo>
                  <a:lnTo>
                    <a:pt x="421569" y="148080"/>
                  </a:lnTo>
                  <a:lnTo>
                    <a:pt x="412079" y="133812"/>
                  </a:lnTo>
                  <a:lnTo>
                    <a:pt x="407708" y="127753"/>
                  </a:lnTo>
                  <a:close/>
                </a:path>
                <a:path w="473075" h="250190">
                  <a:moveTo>
                    <a:pt x="376548" y="127974"/>
                  </a:moveTo>
                  <a:lnTo>
                    <a:pt x="376701" y="128187"/>
                  </a:lnTo>
                  <a:lnTo>
                    <a:pt x="376548" y="127974"/>
                  </a:lnTo>
                  <a:close/>
                </a:path>
                <a:path w="473075" h="250190">
                  <a:moveTo>
                    <a:pt x="394159" y="109287"/>
                  </a:moveTo>
                  <a:lnTo>
                    <a:pt x="361811" y="109287"/>
                  </a:lnTo>
                  <a:lnTo>
                    <a:pt x="362202" y="109759"/>
                  </a:lnTo>
                  <a:lnTo>
                    <a:pt x="376548" y="127974"/>
                  </a:lnTo>
                  <a:lnTo>
                    <a:pt x="376388" y="127753"/>
                  </a:lnTo>
                  <a:lnTo>
                    <a:pt x="407708" y="127753"/>
                  </a:lnTo>
                  <a:lnTo>
                    <a:pt x="396829" y="112673"/>
                  </a:lnTo>
                  <a:lnTo>
                    <a:pt x="394159" y="109287"/>
                  </a:lnTo>
                  <a:close/>
                </a:path>
                <a:path w="473075" h="250190">
                  <a:moveTo>
                    <a:pt x="93501" y="114048"/>
                  </a:moveTo>
                  <a:lnTo>
                    <a:pt x="93304" y="114296"/>
                  </a:lnTo>
                  <a:lnTo>
                    <a:pt x="93501" y="114048"/>
                  </a:lnTo>
                  <a:close/>
                </a:path>
                <a:path w="473075" h="250190">
                  <a:moveTo>
                    <a:pt x="93699" y="113799"/>
                  </a:moveTo>
                  <a:lnTo>
                    <a:pt x="93501" y="114048"/>
                  </a:lnTo>
                  <a:lnTo>
                    <a:pt x="93699" y="113799"/>
                  </a:lnTo>
                  <a:close/>
                </a:path>
                <a:path w="473075" h="250190">
                  <a:moveTo>
                    <a:pt x="362004" y="109531"/>
                  </a:moveTo>
                  <a:lnTo>
                    <a:pt x="362184" y="109759"/>
                  </a:lnTo>
                  <a:lnTo>
                    <a:pt x="362004" y="109531"/>
                  </a:lnTo>
                  <a:close/>
                </a:path>
                <a:path w="473075" h="250190">
                  <a:moveTo>
                    <a:pt x="381013" y="92683"/>
                  </a:moveTo>
                  <a:lnTo>
                    <a:pt x="347345" y="92683"/>
                  </a:lnTo>
                  <a:lnTo>
                    <a:pt x="347814" y="93195"/>
                  </a:lnTo>
                  <a:lnTo>
                    <a:pt x="362004" y="109531"/>
                  </a:lnTo>
                  <a:lnTo>
                    <a:pt x="361811" y="109287"/>
                  </a:lnTo>
                  <a:lnTo>
                    <a:pt x="394159" y="109287"/>
                  </a:lnTo>
                  <a:lnTo>
                    <a:pt x="381459" y="93195"/>
                  </a:lnTo>
                  <a:lnTo>
                    <a:pt x="381013" y="92683"/>
                  </a:lnTo>
                  <a:close/>
                </a:path>
                <a:path w="473075" h="250190">
                  <a:moveTo>
                    <a:pt x="107069" y="96998"/>
                  </a:moveTo>
                  <a:lnTo>
                    <a:pt x="106833" y="97262"/>
                  </a:lnTo>
                  <a:lnTo>
                    <a:pt x="107069" y="96998"/>
                  </a:lnTo>
                  <a:close/>
                </a:path>
                <a:path w="473075" h="250190">
                  <a:moveTo>
                    <a:pt x="107314" y="96723"/>
                  </a:moveTo>
                  <a:lnTo>
                    <a:pt x="107069" y="96998"/>
                  </a:lnTo>
                  <a:lnTo>
                    <a:pt x="107314" y="96723"/>
                  </a:lnTo>
                  <a:close/>
                </a:path>
                <a:path w="473075" h="250190">
                  <a:moveTo>
                    <a:pt x="347578" y="92951"/>
                  </a:moveTo>
                  <a:lnTo>
                    <a:pt x="347790" y="93195"/>
                  </a:lnTo>
                  <a:lnTo>
                    <a:pt x="347578" y="92951"/>
                  </a:lnTo>
                  <a:close/>
                </a:path>
                <a:path w="473075" h="250190">
                  <a:moveTo>
                    <a:pt x="368187" y="77942"/>
                  </a:moveTo>
                  <a:lnTo>
                    <a:pt x="333002" y="77942"/>
                  </a:lnTo>
                  <a:lnTo>
                    <a:pt x="333568" y="78489"/>
                  </a:lnTo>
                  <a:lnTo>
                    <a:pt x="347578" y="92951"/>
                  </a:lnTo>
                  <a:lnTo>
                    <a:pt x="347345" y="92683"/>
                  </a:lnTo>
                  <a:lnTo>
                    <a:pt x="381013" y="92683"/>
                  </a:lnTo>
                  <a:lnTo>
                    <a:pt x="368187" y="77942"/>
                  </a:lnTo>
                  <a:close/>
                </a:path>
                <a:path w="473075" h="250190">
                  <a:moveTo>
                    <a:pt x="120599" y="81810"/>
                  </a:moveTo>
                  <a:lnTo>
                    <a:pt x="120312" y="82095"/>
                  </a:lnTo>
                  <a:lnTo>
                    <a:pt x="120599" y="81810"/>
                  </a:lnTo>
                  <a:close/>
                </a:path>
                <a:path w="473075" h="250190">
                  <a:moveTo>
                    <a:pt x="120898" y="81514"/>
                  </a:moveTo>
                  <a:lnTo>
                    <a:pt x="120599" y="81810"/>
                  </a:lnTo>
                  <a:lnTo>
                    <a:pt x="120898" y="81514"/>
                  </a:lnTo>
                  <a:close/>
                </a:path>
                <a:path w="473075" h="250190">
                  <a:moveTo>
                    <a:pt x="333280" y="78228"/>
                  </a:moveTo>
                  <a:lnTo>
                    <a:pt x="333534" y="78489"/>
                  </a:lnTo>
                  <a:lnTo>
                    <a:pt x="333280" y="78228"/>
                  </a:lnTo>
                  <a:close/>
                </a:path>
                <a:path w="473075" h="250190">
                  <a:moveTo>
                    <a:pt x="355898" y="65060"/>
                  </a:moveTo>
                  <a:lnTo>
                    <a:pt x="318801" y="65060"/>
                  </a:lnTo>
                  <a:lnTo>
                    <a:pt x="319483" y="65638"/>
                  </a:lnTo>
                  <a:lnTo>
                    <a:pt x="333280" y="78228"/>
                  </a:lnTo>
                  <a:lnTo>
                    <a:pt x="333002" y="77942"/>
                  </a:lnTo>
                  <a:lnTo>
                    <a:pt x="368187" y="77942"/>
                  </a:lnTo>
                  <a:lnTo>
                    <a:pt x="366278" y="75747"/>
                  </a:lnTo>
                  <a:lnTo>
                    <a:pt x="355898" y="65060"/>
                  </a:lnTo>
                  <a:close/>
                </a:path>
                <a:path w="473075" h="250190">
                  <a:moveTo>
                    <a:pt x="134387" y="68169"/>
                  </a:moveTo>
                  <a:lnTo>
                    <a:pt x="133719" y="68784"/>
                  </a:lnTo>
                  <a:lnTo>
                    <a:pt x="134068" y="68485"/>
                  </a:lnTo>
                  <a:lnTo>
                    <a:pt x="134387" y="68169"/>
                  </a:lnTo>
                  <a:close/>
                </a:path>
                <a:path w="473075" h="250190">
                  <a:moveTo>
                    <a:pt x="134068" y="68485"/>
                  </a:moveTo>
                  <a:lnTo>
                    <a:pt x="133719" y="68784"/>
                  </a:lnTo>
                  <a:lnTo>
                    <a:pt x="134068" y="68485"/>
                  </a:lnTo>
                  <a:close/>
                </a:path>
                <a:path w="473075" h="250190">
                  <a:moveTo>
                    <a:pt x="134436" y="68169"/>
                  </a:moveTo>
                  <a:lnTo>
                    <a:pt x="134068" y="68485"/>
                  </a:lnTo>
                  <a:lnTo>
                    <a:pt x="134436" y="68169"/>
                  </a:lnTo>
                  <a:close/>
                </a:path>
                <a:path w="473075" h="250190">
                  <a:moveTo>
                    <a:pt x="319133" y="65362"/>
                  </a:moveTo>
                  <a:lnTo>
                    <a:pt x="319437" y="65638"/>
                  </a:lnTo>
                  <a:lnTo>
                    <a:pt x="319133" y="65362"/>
                  </a:lnTo>
                  <a:close/>
                </a:path>
                <a:path w="473075" h="250190">
                  <a:moveTo>
                    <a:pt x="318801" y="65060"/>
                  </a:moveTo>
                  <a:lnTo>
                    <a:pt x="319133" y="65362"/>
                  </a:lnTo>
                  <a:lnTo>
                    <a:pt x="319483" y="65638"/>
                  </a:lnTo>
                  <a:lnTo>
                    <a:pt x="318801" y="65060"/>
                  </a:lnTo>
                  <a:close/>
                </a:path>
                <a:path w="473075" h="250190">
                  <a:moveTo>
                    <a:pt x="344427" y="54033"/>
                  </a:moveTo>
                  <a:lnTo>
                    <a:pt x="304763" y="54033"/>
                  </a:lnTo>
                  <a:lnTo>
                    <a:pt x="305582" y="54626"/>
                  </a:lnTo>
                  <a:lnTo>
                    <a:pt x="319133" y="65362"/>
                  </a:lnTo>
                  <a:lnTo>
                    <a:pt x="318801" y="65060"/>
                  </a:lnTo>
                  <a:lnTo>
                    <a:pt x="355898" y="65060"/>
                  </a:lnTo>
                  <a:lnTo>
                    <a:pt x="350949" y="59964"/>
                  </a:lnTo>
                  <a:lnTo>
                    <a:pt x="344427" y="54033"/>
                  </a:lnTo>
                  <a:close/>
                </a:path>
                <a:path w="473075" h="250190">
                  <a:moveTo>
                    <a:pt x="147840" y="56682"/>
                  </a:moveTo>
                  <a:lnTo>
                    <a:pt x="147034" y="57318"/>
                  </a:lnTo>
                  <a:lnTo>
                    <a:pt x="147451" y="57016"/>
                  </a:lnTo>
                  <a:lnTo>
                    <a:pt x="147840" y="56682"/>
                  </a:lnTo>
                  <a:close/>
                </a:path>
                <a:path w="473075" h="250190">
                  <a:moveTo>
                    <a:pt x="147451" y="57016"/>
                  </a:moveTo>
                  <a:lnTo>
                    <a:pt x="147034" y="57318"/>
                  </a:lnTo>
                  <a:lnTo>
                    <a:pt x="147451" y="57016"/>
                  </a:lnTo>
                  <a:close/>
                </a:path>
                <a:path w="473075" h="250190">
                  <a:moveTo>
                    <a:pt x="147911" y="56682"/>
                  </a:moveTo>
                  <a:lnTo>
                    <a:pt x="147451" y="57016"/>
                  </a:lnTo>
                  <a:lnTo>
                    <a:pt x="147911" y="56682"/>
                  </a:lnTo>
                  <a:close/>
                </a:path>
                <a:path w="473075" h="250190">
                  <a:moveTo>
                    <a:pt x="305149" y="54337"/>
                  </a:moveTo>
                  <a:lnTo>
                    <a:pt x="305515" y="54626"/>
                  </a:lnTo>
                  <a:lnTo>
                    <a:pt x="305149" y="54337"/>
                  </a:lnTo>
                  <a:close/>
                </a:path>
                <a:path w="473075" h="250190">
                  <a:moveTo>
                    <a:pt x="304763" y="54033"/>
                  </a:moveTo>
                  <a:lnTo>
                    <a:pt x="305149" y="54337"/>
                  </a:lnTo>
                  <a:lnTo>
                    <a:pt x="305582" y="54626"/>
                  </a:lnTo>
                  <a:lnTo>
                    <a:pt x="304763" y="54033"/>
                  </a:lnTo>
                  <a:close/>
                </a:path>
                <a:path w="473075" h="250190">
                  <a:moveTo>
                    <a:pt x="334135" y="44844"/>
                  </a:moveTo>
                  <a:lnTo>
                    <a:pt x="290908" y="44844"/>
                  </a:lnTo>
                  <a:lnTo>
                    <a:pt x="291882" y="45434"/>
                  </a:lnTo>
                  <a:lnTo>
                    <a:pt x="305149" y="54337"/>
                  </a:lnTo>
                  <a:lnTo>
                    <a:pt x="304763" y="54033"/>
                  </a:lnTo>
                  <a:lnTo>
                    <a:pt x="344427" y="54033"/>
                  </a:lnTo>
                  <a:lnTo>
                    <a:pt x="335560" y="45968"/>
                  </a:lnTo>
                  <a:lnTo>
                    <a:pt x="334135" y="44844"/>
                  </a:lnTo>
                  <a:close/>
                </a:path>
                <a:path w="473075" h="250190">
                  <a:moveTo>
                    <a:pt x="161201" y="47040"/>
                  </a:moveTo>
                  <a:lnTo>
                    <a:pt x="160235" y="47675"/>
                  </a:lnTo>
                  <a:lnTo>
                    <a:pt x="160735" y="47378"/>
                  </a:lnTo>
                  <a:lnTo>
                    <a:pt x="161201" y="47040"/>
                  </a:lnTo>
                  <a:close/>
                </a:path>
                <a:path w="473075" h="250190">
                  <a:moveTo>
                    <a:pt x="160735" y="47378"/>
                  </a:moveTo>
                  <a:lnTo>
                    <a:pt x="160235" y="47675"/>
                  </a:lnTo>
                  <a:lnTo>
                    <a:pt x="160735" y="47378"/>
                  </a:lnTo>
                  <a:close/>
                </a:path>
                <a:path w="473075" h="250190">
                  <a:moveTo>
                    <a:pt x="161303" y="47040"/>
                  </a:moveTo>
                  <a:lnTo>
                    <a:pt x="160735" y="47378"/>
                  </a:lnTo>
                  <a:lnTo>
                    <a:pt x="161303" y="47040"/>
                  </a:lnTo>
                  <a:close/>
                </a:path>
                <a:path w="473075" h="250190">
                  <a:moveTo>
                    <a:pt x="291392" y="45167"/>
                  </a:moveTo>
                  <a:lnTo>
                    <a:pt x="291792" y="45434"/>
                  </a:lnTo>
                  <a:lnTo>
                    <a:pt x="291392" y="45167"/>
                  </a:lnTo>
                  <a:close/>
                </a:path>
                <a:path w="473075" h="250190">
                  <a:moveTo>
                    <a:pt x="290908" y="44844"/>
                  </a:moveTo>
                  <a:lnTo>
                    <a:pt x="291392" y="45167"/>
                  </a:lnTo>
                  <a:lnTo>
                    <a:pt x="291882" y="45434"/>
                  </a:lnTo>
                  <a:lnTo>
                    <a:pt x="290908" y="44844"/>
                  </a:lnTo>
                  <a:close/>
                </a:path>
                <a:path w="473075" h="250190">
                  <a:moveTo>
                    <a:pt x="277810" y="37778"/>
                  </a:moveTo>
                  <a:lnTo>
                    <a:pt x="291392" y="45167"/>
                  </a:lnTo>
                  <a:lnTo>
                    <a:pt x="290908" y="44844"/>
                  </a:lnTo>
                  <a:lnTo>
                    <a:pt x="334135" y="44844"/>
                  </a:lnTo>
                  <a:lnTo>
                    <a:pt x="325486" y="38026"/>
                  </a:lnTo>
                  <a:lnTo>
                    <a:pt x="278399" y="38026"/>
                  </a:lnTo>
                  <a:lnTo>
                    <a:pt x="277810" y="37778"/>
                  </a:lnTo>
                  <a:close/>
                </a:path>
                <a:path w="473075" h="250190">
                  <a:moveTo>
                    <a:pt x="174449" y="39221"/>
                  </a:moveTo>
                  <a:lnTo>
                    <a:pt x="173313" y="39822"/>
                  </a:lnTo>
                  <a:lnTo>
                    <a:pt x="173893" y="39552"/>
                  </a:lnTo>
                  <a:lnTo>
                    <a:pt x="174449" y="39221"/>
                  </a:lnTo>
                  <a:close/>
                </a:path>
                <a:path w="473075" h="250190">
                  <a:moveTo>
                    <a:pt x="173893" y="39552"/>
                  </a:moveTo>
                  <a:lnTo>
                    <a:pt x="173313" y="39822"/>
                  </a:lnTo>
                  <a:lnTo>
                    <a:pt x="173893" y="39552"/>
                  </a:lnTo>
                  <a:close/>
                </a:path>
                <a:path w="473075" h="250190">
                  <a:moveTo>
                    <a:pt x="174604" y="39221"/>
                  </a:moveTo>
                  <a:lnTo>
                    <a:pt x="174449" y="39221"/>
                  </a:lnTo>
                  <a:lnTo>
                    <a:pt x="173893" y="39552"/>
                  </a:lnTo>
                  <a:lnTo>
                    <a:pt x="174604" y="39221"/>
                  </a:lnTo>
                  <a:close/>
                </a:path>
                <a:path w="473075" h="250190">
                  <a:moveTo>
                    <a:pt x="277254" y="37476"/>
                  </a:moveTo>
                  <a:lnTo>
                    <a:pt x="277810" y="37778"/>
                  </a:lnTo>
                  <a:lnTo>
                    <a:pt x="278399" y="38026"/>
                  </a:lnTo>
                  <a:lnTo>
                    <a:pt x="277254" y="37476"/>
                  </a:lnTo>
                  <a:close/>
                </a:path>
                <a:path w="473075" h="250190">
                  <a:moveTo>
                    <a:pt x="324789" y="37476"/>
                  </a:moveTo>
                  <a:lnTo>
                    <a:pt x="277254" y="37476"/>
                  </a:lnTo>
                  <a:lnTo>
                    <a:pt x="278399" y="38026"/>
                  </a:lnTo>
                  <a:lnTo>
                    <a:pt x="325486" y="38026"/>
                  </a:lnTo>
                  <a:lnTo>
                    <a:pt x="324789" y="37476"/>
                  </a:lnTo>
                  <a:close/>
                </a:path>
                <a:path w="473075" h="250190">
                  <a:moveTo>
                    <a:pt x="264452" y="32159"/>
                  </a:moveTo>
                  <a:lnTo>
                    <a:pt x="277810" y="37778"/>
                  </a:lnTo>
                  <a:lnTo>
                    <a:pt x="277254" y="37476"/>
                  </a:lnTo>
                  <a:lnTo>
                    <a:pt x="324789" y="37476"/>
                  </a:lnTo>
                  <a:lnTo>
                    <a:pt x="320002" y="33713"/>
                  </a:lnTo>
                  <a:lnTo>
                    <a:pt x="317973" y="32360"/>
                  </a:lnTo>
                  <a:lnTo>
                    <a:pt x="265131" y="32360"/>
                  </a:lnTo>
                  <a:lnTo>
                    <a:pt x="264452" y="32159"/>
                  </a:lnTo>
                  <a:close/>
                </a:path>
                <a:path w="473075" h="250190">
                  <a:moveTo>
                    <a:pt x="187572" y="33191"/>
                  </a:moveTo>
                  <a:lnTo>
                    <a:pt x="186262" y="33713"/>
                  </a:lnTo>
                  <a:lnTo>
                    <a:pt x="186940" y="33485"/>
                  </a:lnTo>
                  <a:lnTo>
                    <a:pt x="187572" y="33191"/>
                  </a:lnTo>
                  <a:close/>
                </a:path>
                <a:path w="473075" h="250190">
                  <a:moveTo>
                    <a:pt x="186940" y="33485"/>
                  </a:moveTo>
                  <a:lnTo>
                    <a:pt x="186262" y="33713"/>
                  </a:lnTo>
                  <a:lnTo>
                    <a:pt x="186450" y="33713"/>
                  </a:lnTo>
                  <a:lnTo>
                    <a:pt x="186940" y="33485"/>
                  </a:lnTo>
                  <a:close/>
                </a:path>
                <a:path w="473075" h="250190">
                  <a:moveTo>
                    <a:pt x="187815" y="33191"/>
                  </a:moveTo>
                  <a:lnTo>
                    <a:pt x="187572" y="33191"/>
                  </a:lnTo>
                  <a:lnTo>
                    <a:pt x="186940" y="33485"/>
                  </a:lnTo>
                  <a:lnTo>
                    <a:pt x="187815" y="33191"/>
                  </a:lnTo>
                  <a:close/>
                </a:path>
                <a:path w="473075" h="250190">
                  <a:moveTo>
                    <a:pt x="263817" y="31892"/>
                  </a:moveTo>
                  <a:lnTo>
                    <a:pt x="264452" y="32159"/>
                  </a:lnTo>
                  <a:lnTo>
                    <a:pt x="265131" y="32360"/>
                  </a:lnTo>
                  <a:lnTo>
                    <a:pt x="263817" y="31892"/>
                  </a:lnTo>
                  <a:close/>
                </a:path>
                <a:path w="473075" h="250190">
                  <a:moveTo>
                    <a:pt x="317270" y="31892"/>
                  </a:moveTo>
                  <a:lnTo>
                    <a:pt x="263817" y="31892"/>
                  </a:lnTo>
                  <a:lnTo>
                    <a:pt x="265131" y="32360"/>
                  </a:lnTo>
                  <a:lnTo>
                    <a:pt x="317973" y="32360"/>
                  </a:lnTo>
                  <a:lnTo>
                    <a:pt x="317270" y="31892"/>
                  </a:lnTo>
                  <a:close/>
                </a:path>
                <a:path w="473075" h="250190">
                  <a:moveTo>
                    <a:pt x="251319" y="28265"/>
                  </a:moveTo>
                  <a:lnTo>
                    <a:pt x="264452" y="32159"/>
                  </a:lnTo>
                  <a:lnTo>
                    <a:pt x="263817" y="31892"/>
                  </a:lnTo>
                  <a:lnTo>
                    <a:pt x="317270" y="31892"/>
                  </a:lnTo>
                  <a:lnTo>
                    <a:pt x="312019" y="28392"/>
                  </a:lnTo>
                  <a:lnTo>
                    <a:pt x="252058" y="28392"/>
                  </a:lnTo>
                  <a:lnTo>
                    <a:pt x="251319" y="28265"/>
                  </a:lnTo>
                  <a:close/>
                </a:path>
                <a:path w="473075" h="250190">
                  <a:moveTo>
                    <a:pt x="200568" y="28906"/>
                  </a:moveTo>
                  <a:lnTo>
                    <a:pt x="199108" y="29301"/>
                  </a:lnTo>
                  <a:lnTo>
                    <a:pt x="199855" y="29146"/>
                  </a:lnTo>
                  <a:lnTo>
                    <a:pt x="200568" y="28906"/>
                  </a:lnTo>
                  <a:close/>
                </a:path>
                <a:path w="473075" h="250190">
                  <a:moveTo>
                    <a:pt x="199855" y="29146"/>
                  </a:moveTo>
                  <a:lnTo>
                    <a:pt x="199108" y="29301"/>
                  </a:lnTo>
                  <a:lnTo>
                    <a:pt x="199393" y="29301"/>
                  </a:lnTo>
                  <a:lnTo>
                    <a:pt x="199855" y="29146"/>
                  </a:lnTo>
                  <a:close/>
                </a:path>
                <a:path w="473075" h="250190">
                  <a:moveTo>
                    <a:pt x="201008" y="28906"/>
                  </a:moveTo>
                  <a:lnTo>
                    <a:pt x="200568" y="28906"/>
                  </a:lnTo>
                  <a:lnTo>
                    <a:pt x="199855" y="29146"/>
                  </a:lnTo>
                  <a:lnTo>
                    <a:pt x="201008" y="28906"/>
                  </a:lnTo>
                  <a:close/>
                </a:path>
                <a:path w="473075" h="250190">
                  <a:moveTo>
                    <a:pt x="250595" y="28050"/>
                  </a:moveTo>
                  <a:lnTo>
                    <a:pt x="251319" y="28265"/>
                  </a:lnTo>
                  <a:lnTo>
                    <a:pt x="252058" y="28392"/>
                  </a:lnTo>
                  <a:lnTo>
                    <a:pt x="250595" y="28050"/>
                  </a:lnTo>
                  <a:close/>
                </a:path>
                <a:path w="473075" h="250190">
                  <a:moveTo>
                    <a:pt x="311506" y="28050"/>
                  </a:moveTo>
                  <a:lnTo>
                    <a:pt x="250595" y="28050"/>
                  </a:lnTo>
                  <a:lnTo>
                    <a:pt x="252058" y="28392"/>
                  </a:lnTo>
                  <a:lnTo>
                    <a:pt x="312019" y="28392"/>
                  </a:lnTo>
                  <a:lnTo>
                    <a:pt x="311506" y="28050"/>
                  </a:lnTo>
                  <a:close/>
                </a:path>
                <a:path w="473075" h="250190">
                  <a:moveTo>
                    <a:pt x="238348" y="26038"/>
                  </a:moveTo>
                  <a:lnTo>
                    <a:pt x="251319" y="28265"/>
                  </a:lnTo>
                  <a:lnTo>
                    <a:pt x="250595" y="28050"/>
                  </a:lnTo>
                  <a:lnTo>
                    <a:pt x="311506" y="28050"/>
                  </a:lnTo>
                  <a:lnTo>
                    <a:pt x="308542" y="26074"/>
                  </a:lnTo>
                  <a:lnTo>
                    <a:pt x="239133" y="26074"/>
                  </a:lnTo>
                  <a:lnTo>
                    <a:pt x="238348" y="26038"/>
                  </a:lnTo>
                  <a:close/>
                </a:path>
                <a:path w="473075" h="250190">
                  <a:moveTo>
                    <a:pt x="213459" y="26318"/>
                  </a:moveTo>
                  <a:lnTo>
                    <a:pt x="211894" y="26542"/>
                  </a:lnTo>
                  <a:lnTo>
                    <a:pt x="212683" y="26479"/>
                  </a:lnTo>
                  <a:lnTo>
                    <a:pt x="213459" y="26318"/>
                  </a:lnTo>
                  <a:close/>
                </a:path>
                <a:path w="473075" h="250190">
                  <a:moveTo>
                    <a:pt x="212683" y="26479"/>
                  </a:moveTo>
                  <a:lnTo>
                    <a:pt x="211894" y="26542"/>
                  </a:lnTo>
                  <a:lnTo>
                    <a:pt x="212377" y="26542"/>
                  </a:lnTo>
                  <a:lnTo>
                    <a:pt x="212683" y="26479"/>
                  </a:lnTo>
                  <a:close/>
                </a:path>
                <a:path w="473075" h="250190">
                  <a:moveTo>
                    <a:pt x="214685" y="26318"/>
                  </a:moveTo>
                  <a:lnTo>
                    <a:pt x="213459" y="26318"/>
                  </a:lnTo>
                  <a:lnTo>
                    <a:pt x="212683" y="26479"/>
                  </a:lnTo>
                  <a:lnTo>
                    <a:pt x="214685" y="26318"/>
                  </a:lnTo>
                  <a:close/>
                </a:path>
                <a:path w="473075" h="250190">
                  <a:moveTo>
                    <a:pt x="237567" y="25904"/>
                  </a:moveTo>
                  <a:lnTo>
                    <a:pt x="238348" y="26038"/>
                  </a:lnTo>
                  <a:lnTo>
                    <a:pt x="239133" y="26074"/>
                  </a:lnTo>
                  <a:lnTo>
                    <a:pt x="237567" y="25904"/>
                  </a:lnTo>
                  <a:close/>
                </a:path>
                <a:path w="473075" h="250190">
                  <a:moveTo>
                    <a:pt x="308286" y="25904"/>
                  </a:moveTo>
                  <a:lnTo>
                    <a:pt x="237567" y="25904"/>
                  </a:lnTo>
                  <a:lnTo>
                    <a:pt x="239133" y="26074"/>
                  </a:lnTo>
                  <a:lnTo>
                    <a:pt x="308542" y="26074"/>
                  </a:lnTo>
                  <a:lnTo>
                    <a:pt x="308286" y="25904"/>
                  </a:lnTo>
                  <a:close/>
                </a:path>
                <a:path w="473075" h="250190">
                  <a:moveTo>
                    <a:pt x="307505" y="25383"/>
                  </a:moveTo>
                  <a:lnTo>
                    <a:pt x="226292" y="25383"/>
                  </a:lnTo>
                  <a:lnTo>
                    <a:pt x="225499" y="25447"/>
                  </a:lnTo>
                  <a:lnTo>
                    <a:pt x="238348" y="26038"/>
                  </a:lnTo>
                  <a:lnTo>
                    <a:pt x="237567" y="25904"/>
                  </a:lnTo>
                  <a:lnTo>
                    <a:pt x="308286" y="25904"/>
                  </a:lnTo>
                  <a:lnTo>
                    <a:pt x="307505" y="25383"/>
                  </a:lnTo>
                  <a:close/>
                </a:path>
                <a:path w="473075" h="250190">
                  <a:moveTo>
                    <a:pt x="226292" y="25383"/>
                  </a:moveTo>
                  <a:lnTo>
                    <a:pt x="224689" y="25410"/>
                  </a:lnTo>
                  <a:lnTo>
                    <a:pt x="225499" y="25447"/>
                  </a:lnTo>
                  <a:lnTo>
                    <a:pt x="226292" y="25383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5" name="object 35"/>
            <p:cNvSpPr/>
            <p:nvPr/>
          </p:nvSpPr>
          <p:spPr>
            <a:xfrm>
              <a:off x="2546613" y="6540973"/>
              <a:ext cx="1283335" cy="0"/>
            </a:xfrm>
            <a:custGeom>
              <a:avLst/>
              <a:gdLst/>
              <a:ahLst/>
              <a:cxnLst/>
              <a:rect l="l" t="t" r="r" b="b"/>
              <a:pathLst>
                <a:path w="1283335">
                  <a:moveTo>
                    <a:pt x="1282904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6" name="object 36"/>
            <p:cNvSpPr/>
            <p:nvPr/>
          </p:nvSpPr>
          <p:spPr>
            <a:xfrm>
              <a:off x="2570533" y="6498974"/>
              <a:ext cx="492125" cy="76200"/>
            </a:xfrm>
            <a:custGeom>
              <a:avLst/>
              <a:gdLst/>
              <a:ahLst/>
              <a:cxnLst/>
              <a:rect l="l" t="t" r="r" b="b"/>
              <a:pathLst>
                <a:path w="492125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50800"/>
                  </a:lnTo>
                  <a:lnTo>
                    <a:pt x="63500" y="50800"/>
                  </a:lnTo>
                  <a:lnTo>
                    <a:pt x="63500" y="25400"/>
                  </a:lnTo>
                  <a:lnTo>
                    <a:pt x="76200" y="25399"/>
                  </a:lnTo>
                  <a:lnTo>
                    <a:pt x="76200" y="0"/>
                  </a:lnTo>
                  <a:close/>
                </a:path>
                <a:path w="492125" h="76200">
                  <a:moveTo>
                    <a:pt x="76200" y="25399"/>
                  </a:moveTo>
                  <a:lnTo>
                    <a:pt x="63500" y="25400"/>
                  </a:lnTo>
                  <a:lnTo>
                    <a:pt x="63500" y="50800"/>
                  </a:lnTo>
                  <a:lnTo>
                    <a:pt x="76200" y="50799"/>
                  </a:lnTo>
                  <a:lnTo>
                    <a:pt x="76200" y="25399"/>
                  </a:lnTo>
                  <a:close/>
                </a:path>
                <a:path w="492125" h="76200">
                  <a:moveTo>
                    <a:pt x="76200" y="50799"/>
                  </a:moveTo>
                  <a:lnTo>
                    <a:pt x="63500" y="50800"/>
                  </a:lnTo>
                  <a:lnTo>
                    <a:pt x="76200" y="50800"/>
                  </a:lnTo>
                  <a:close/>
                </a:path>
                <a:path w="492125" h="76200">
                  <a:moveTo>
                    <a:pt x="491630" y="25398"/>
                  </a:moveTo>
                  <a:lnTo>
                    <a:pt x="76200" y="25399"/>
                  </a:lnTo>
                  <a:lnTo>
                    <a:pt x="76200" y="50799"/>
                  </a:lnTo>
                  <a:lnTo>
                    <a:pt x="491630" y="50798"/>
                  </a:lnTo>
                  <a:lnTo>
                    <a:pt x="491630" y="253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</p:spTree>
    <p:extLst>
      <p:ext uri="{BB962C8B-B14F-4D97-AF65-F5344CB8AC3E}">
        <p14:creationId xmlns:p14="http://schemas.microsoft.com/office/powerpoint/2010/main" val="28194438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21228" y="2890521"/>
            <a:ext cx="3462040" cy="3422303"/>
            <a:chOff x="564946" y="4110961"/>
            <a:chExt cx="4923790" cy="48672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946" y="4110961"/>
              <a:ext cx="4923692" cy="48670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89257" y="4928904"/>
              <a:ext cx="118110" cy="2913380"/>
            </a:xfrm>
            <a:custGeom>
              <a:avLst/>
              <a:gdLst/>
              <a:ahLst/>
              <a:cxnLst/>
              <a:rect l="l" t="t" r="r" b="b"/>
              <a:pathLst>
                <a:path w="118110" h="2913379">
                  <a:moveTo>
                    <a:pt x="14164" y="2796990"/>
                  </a:moveTo>
                  <a:lnTo>
                    <a:pt x="2047" y="2804058"/>
                  </a:lnTo>
                  <a:lnTo>
                    <a:pt x="0" y="2811834"/>
                  </a:lnTo>
                  <a:lnTo>
                    <a:pt x="58954" y="2912899"/>
                  </a:lnTo>
                  <a:lnTo>
                    <a:pt x="73656" y="2887695"/>
                  </a:lnTo>
                  <a:lnTo>
                    <a:pt x="46254" y="2887695"/>
                  </a:lnTo>
                  <a:lnTo>
                    <a:pt x="46254" y="2840717"/>
                  </a:lnTo>
                  <a:lnTo>
                    <a:pt x="21940" y="2799036"/>
                  </a:lnTo>
                  <a:lnTo>
                    <a:pt x="14164" y="2796990"/>
                  </a:lnTo>
                  <a:close/>
                </a:path>
                <a:path w="118110" h="2913379">
                  <a:moveTo>
                    <a:pt x="46254" y="2840717"/>
                  </a:moveTo>
                  <a:lnTo>
                    <a:pt x="46254" y="2887695"/>
                  </a:lnTo>
                  <a:lnTo>
                    <a:pt x="71654" y="2887695"/>
                  </a:lnTo>
                  <a:lnTo>
                    <a:pt x="71654" y="2881294"/>
                  </a:lnTo>
                  <a:lnTo>
                    <a:pt x="47984" y="2881294"/>
                  </a:lnTo>
                  <a:lnTo>
                    <a:pt x="58954" y="2862488"/>
                  </a:lnTo>
                  <a:lnTo>
                    <a:pt x="46254" y="2840717"/>
                  </a:lnTo>
                  <a:close/>
                </a:path>
                <a:path w="118110" h="2913379">
                  <a:moveTo>
                    <a:pt x="103745" y="2796990"/>
                  </a:moveTo>
                  <a:lnTo>
                    <a:pt x="95968" y="2799036"/>
                  </a:lnTo>
                  <a:lnTo>
                    <a:pt x="71654" y="2840717"/>
                  </a:lnTo>
                  <a:lnTo>
                    <a:pt x="71654" y="2887695"/>
                  </a:lnTo>
                  <a:lnTo>
                    <a:pt x="73656" y="2887695"/>
                  </a:lnTo>
                  <a:lnTo>
                    <a:pt x="117908" y="2811834"/>
                  </a:lnTo>
                  <a:lnTo>
                    <a:pt x="115862" y="2804058"/>
                  </a:lnTo>
                  <a:lnTo>
                    <a:pt x="103745" y="2796990"/>
                  </a:lnTo>
                  <a:close/>
                </a:path>
                <a:path w="118110" h="2913379">
                  <a:moveTo>
                    <a:pt x="58954" y="2862488"/>
                  </a:moveTo>
                  <a:lnTo>
                    <a:pt x="47984" y="2881294"/>
                  </a:lnTo>
                  <a:lnTo>
                    <a:pt x="69924" y="2881294"/>
                  </a:lnTo>
                  <a:lnTo>
                    <a:pt x="58954" y="2862488"/>
                  </a:lnTo>
                  <a:close/>
                </a:path>
                <a:path w="118110" h="2913379">
                  <a:moveTo>
                    <a:pt x="71654" y="2840717"/>
                  </a:moveTo>
                  <a:lnTo>
                    <a:pt x="58954" y="2862488"/>
                  </a:lnTo>
                  <a:lnTo>
                    <a:pt x="69924" y="2881294"/>
                  </a:lnTo>
                  <a:lnTo>
                    <a:pt x="71654" y="2881294"/>
                  </a:lnTo>
                  <a:lnTo>
                    <a:pt x="71654" y="2840717"/>
                  </a:lnTo>
                  <a:close/>
                </a:path>
                <a:path w="118110" h="2913379">
                  <a:moveTo>
                    <a:pt x="71654" y="0"/>
                  </a:moveTo>
                  <a:lnTo>
                    <a:pt x="46254" y="0"/>
                  </a:lnTo>
                  <a:lnTo>
                    <a:pt x="46254" y="2840717"/>
                  </a:lnTo>
                  <a:lnTo>
                    <a:pt x="58954" y="2862488"/>
                  </a:lnTo>
                  <a:lnTo>
                    <a:pt x="71654" y="2840717"/>
                  </a:lnTo>
                  <a:lnTo>
                    <a:pt x="716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6861784" y="2666671"/>
            <a:ext cx="3427661" cy="3675906"/>
            <a:chOff x="7591513" y="3792598"/>
            <a:chExt cx="4874895" cy="522795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91513" y="4089612"/>
              <a:ext cx="4706613" cy="493073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56046" y="6957228"/>
              <a:ext cx="112191" cy="11219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32125" y="3792598"/>
              <a:ext cx="1034143" cy="3036681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996282" y="287120"/>
            <a:ext cx="6199436" cy="744827"/>
          </a:xfrm>
          <a:prstGeom prst="rect">
            <a:avLst/>
          </a:prstGeom>
        </p:spPr>
        <p:txBody>
          <a:bodyPr vert="horz" wrap="square" lIns="0" tIns="158948" rIns="0" bIns="0" rtlCol="0" anchor="ctr">
            <a:spAutoFit/>
          </a:bodyPr>
          <a:lstStyle/>
          <a:p>
            <a:pPr marL="63399">
              <a:spcBef>
                <a:spcPts val="70"/>
              </a:spcBef>
            </a:pPr>
            <a:r>
              <a:rPr sz="4219" spc="-253" dirty="0"/>
              <a:t>Image</a:t>
            </a:r>
            <a:r>
              <a:rPr sz="4219" spc="-197" dirty="0"/>
              <a:t> </a:t>
            </a:r>
            <a:r>
              <a:rPr sz="4219" spc="-207" dirty="0"/>
              <a:t>and</a:t>
            </a:r>
            <a:r>
              <a:rPr sz="4219" spc="-200" dirty="0"/>
              <a:t> </a:t>
            </a:r>
            <a:r>
              <a:rPr sz="4219" spc="-134" dirty="0"/>
              <a:t>parameter</a:t>
            </a:r>
            <a:r>
              <a:rPr sz="4219" spc="-197" dirty="0"/>
              <a:t> </a:t>
            </a:r>
            <a:r>
              <a:rPr sz="4219" spc="-316" dirty="0"/>
              <a:t>space</a:t>
            </a:r>
            <a:endParaRPr sz="4219" dirty="0"/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54524" y="1866305"/>
            <a:ext cx="1589484" cy="29468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49453" y="4657166"/>
            <a:ext cx="169664" cy="15180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452813" y="2946798"/>
            <a:ext cx="160734" cy="214313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107346" y="1401246"/>
            <a:ext cx="60230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53" dirty="0">
                <a:solidFill>
                  <a:srgbClr val="00882B"/>
                </a:solidFill>
                <a:latin typeface="Palatino Linotype" panose="02040502050505030304" pitchFamily="18" charset="0"/>
                <a:cs typeface="Arial"/>
              </a:rPr>
              <a:t>variables</a:t>
            </a:r>
            <a:endParaRPr sz="1266" dirty="0">
              <a:latin typeface="Palatino Linotype" panose="02040502050505030304" pitchFamily="18" charset="0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46476" y="2419231"/>
            <a:ext cx="77375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46" dirty="0">
                <a:solidFill>
                  <a:srgbClr val="00882B"/>
                </a:solidFill>
                <a:latin typeface="Palatino Linotype" panose="02040502050505030304" pitchFamily="18" charset="0"/>
                <a:cs typeface="Arial"/>
              </a:rPr>
              <a:t>parameters</a:t>
            </a:r>
            <a:endParaRPr sz="1266" dirty="0">
              <a:latin typeface="Palatino Linotype" panose="02040502050505030304" pitchFamily="18" charset="0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897916" y="1604991"/>
            <a:ext cx="1546175" cy="877788"/>
            <a:chOff x="1954011" y="2282654"/>
            <a:chExt cx="2199005" cy="1248410"/>
          </a:xfrm>
        </p:grpSpPr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88255" y="3194737"/>
              <a:ext cx="227630" cy="3362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88255" y="3073603"/>
              <a:ext cx="406579" cy="45740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27584" y="3057701"/>
              <a:ext cx="251616" cy="33825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27584" y="3057701"/>
              <a:ext cx="424999" cy="46723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24781" y="2302122"/>
              <a:ext cx="183592" cy="37047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31158" y="2302122"/>
              <a:ext cx="377214" cy="46642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45292" y="2383191"/>
              <a:ext cx="202377" cy="38503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54011" y="2282654"/>
              <a:ext cx="393658" cy="485576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3979395" y="4054078"/>
            <a:ext cx="393353" cy="248692"/>
            <a:chOff x="3492116" y="5765800"/>
            <a:chExt cx="559435" cy="353695"/>
          </a:xfrm>
        </p:grpSpPr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92116" y="6007100"/>
              <a:ext cx="112191" cy="11219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19499" y="5765800"/>
              <a:ext cx="431800" cy="215900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5484494" y="3684031"/>
            <a:ext cx="1305520" cy="1620292"/>
            <a:chOff x="5632703" y="5239511"/>
            <a:chExt cx="1856739" cy="2304415"/>
          </a:xfrm>
        </p:grpSpPr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32703" y="5239511"/>
              <a:ext cx="1856231" cy="230428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71978" y="5252857"/>
              <a:ext cx="1778704" cy="2225535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5626756" y="4054436"/>
            <a:ext cx="953691" cy="785373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8929" marR="3572" indent="-893" algn="ctr">
              <a:lnSpc>
                <a:spcPct val="100800"/>
              </a:lnSpc>
              <a:spcBef>
                <a:spcPts val="53"/>
              </a:spcBef>
            </a:pPr>
            <a:r>
              <a:rPr sz="1687" spc="-137" dirty="0">
                <a:latin typeface="Palatino Linotype" panose="02040502050505030304" pitchFamily="18" charset="0"/>
                <a:cs typeface="Arial"/>
              </a:rPr>
              <a:t>a</a:t>
            </a:r>
            <a:r>
              <a:rPr sz="1687" spc="-88" dirty="0">
                <a:latin typeface="Palatino Linotype" panose="02040502050505030304" pitchFamily="18" charset="0"/>
                <a:cs typeface="Arial"/>
              </a:rPr>
              <a:t> </a:t>
            </a:r>
            <a:r>
              <a:rPr sz="1687" spc="-14" dirty="0">
                <a:latin typeface="Palatino Linotype" panose="02040502050505030304" pitchFamily="18" charset="0"/>
                <a:cs typeface="Arial"/>
              </a:rPr>
              <a:t>line </a:t>
            </a:r>
            <a:r>
              <a:rPr sz="1687" spc="-102" dirty="0">
                <a:latin typeface="Palatino Linotype" panose="02040502050505030304" pitchFamily="18" charset="0"/>
                <a:cs typeface="Arial"/>
              </a:rPr>
              <a:t>becomes</a:t>
            </a:r>
            <a:r>
              <a:rPr sz="1687" spc="-91" dirty="0">
                <a:latin typeface="Palatino Linotype" panose="02040502050505030304" pitchFamily="18" charset="0"/>
                <a:cs typeface="Arial"/>
              </a:rPr>
              <a:t> </a:t>
            </a:r>
            <a:r>
              <a:rPr sz="1687" spc="-116" dirty="0">
                <a:latin typeface="Palatino Linotype" panose="02040502050505030304" pitchFamily="18" charset="0"/>
                <a:cs typeface="Arial"/>
              </a:rPr>
              <a:t>a </a:t>
            </a:r>
            <a:r>
              <a:rPr sz="1687" spc="-7" dirty="0">
                <a:latin typeface="Palatino Linotype" panose="02040502050505030304" pitchFamily="18" charset="0"/>
                <a:cs typeface="Arial"/>
              </a:rPr>
              <a:t>point</a:t>
            </a:r>
            <a:endParaRPr sz="1687" dirty="0">
              <a:latin typeface="Palatino Linotype" panose="02040502050505030304" pitchFamily="18" charset="0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101438" y="6390442"/>
            <a:ext cx="1097012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87" spc="-102" dirty="0">
                <a:latin typeface="Palatino Linotype" panose="02040502050505030304" pitchFamily="18" charset="0"/>
                <a:cs typeface="Arial"/>
              </a:rPr>
              <a:t>Image</a:t>
            </a:r>
            <a:r>
              <a:rPr sz="1687" spc="-88" dirty="0">
                <a:latin typeface="Palatino Linotype" panose="02040502050505030304" pitchFamily="18" charset="0"/>
                <a:cs typeface="Arial"/>
              </a:rPr>
              <a:t> </a:t>
            </a:r>
            <a:r>
              <a:rPr sz="1687" spc="-112" dirty="0">
                <a:latin typeface="Palatino Linotype" panose="02040502050505030304" pitchFamily="18" charset="0"/>
                <a:cs typeface="Arial"/>
              </a:rPr>
              <a:t>space</a:t>
            </a:r>
            <a:endParaRPr sz="1687" dirty="0">
              <a:latin typeface="Palatino Linotype" panose="02040502050505030304" pitchFamily="18" charset="0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837936" y="6379726"/>
            <a:ext cx="1484561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87" spc="-77" dirty="0">
                <a:latin typeface="Palatino Linotype" panose="02040502050505030304" pitchFamily="18" charset="0"/>
                <a:cs typeface="Arial"/>
              </a:rPr>
              <a:t>Parameter</a:t>
            </a:r>
            <a:r>
              <a:rPr sz="1687" spc="-56" dirty="0">
                <a:latin typeface="Palatino Linotype" panose="02040502050505030304" pitchFamily="18" charset="0"/>
                <a:cs typeface="Arial"/>
              </a:rPr>
              <a:t> </a:t>
            </a:r>
            <a:r>
              <a:rPr sz="1687" spc="-109" dirty="0">
                <a:latin typeface="Palatino Linotype" panose="02040502050505030304" pitchFamily="18" charset="0"/>
                <a:cs typeface="Arial"/>
              </a:rPr>
              <a:t>space</a:t>
            </a:r>
            <a:endParaRPr sz="1687" dirty="0">
              <a:latin typeface="Palatino Linotype" panose="02040502050505030304" pitchFamily="18" charset="0"/>
              <a:cs typeface="Arial"/>
            </a:endParaRPr>
          </a:p>
        </p:txBody>
      </p:sp>
      <p:pic>
        <p:nvPicPr>
          <p:cNvPr id="33" name="object 3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164647" y="1861929"/>
            <a:ext cx="2677345" cy="303433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3314589" y="4424506"/>
            <a:ext cx="902345" cy="198686"/>
            <a:chOff x="2546613" y="6292630"/>
            <a:chExt cx="1283335" cy="282575"/>
          </a:xfrm>
        </p:grpSpPr>
        <p:sp>
          <p:nvSpPr>
            <p:cNvPr id="35" name="object 35"/>
            <p:cNvSpPr/>
            <p:nvPr/>
          </p:nvSpPr>
          <p:spPr>
            <a:xfrm>
              <a:off x="2842262" y="6292630"/>
              <a:ext cx="473075" cy="250190"/>
            </a:xfrm>
            <a:custGeom>
              <a:avLst/>
              <a:gdLst/>
              <a:ahLst/>
              <a:cxnLst/>
              <a:rect l="l" t="t" r="r" b="b"/>
              <a:pathLst>
                <a:path w="473075" h="250190">
                  <a:moveTo>
                    <a:pt x="0" y="164928"/>
                  </a:moveTo>
                  <a:lnTo>
                    <a:pt x="435" y="250121"/>
                  </a:lnTo>
                  <a:lnTo>
                    <a:pt x="52856" y="210385"/>
                  </a:lnTo>
                  <a:lnTo>
                    <a:pt x="34211" y="210385"/>
                  </a:lnTo>
                  <a:lnTo>
                    <a:pt x="11631" y="198752"/>
                  </a:lnTo>
                  <a:lnTo>
                    <a:pt x="15366" y="191504"/>
                  </a:lnTo>
                  <a:lnTo>
                    <a:pt x="0" y="164928"/>
                  </a:lnTo>
                  <a:close/>
                </a:path>
                <a:path w="473075" h="250190">
                  <a:moveTo>
                    <a:pt x="464462" y="220196"/>
                  </a:moveTo>
                  <a:lnTo>
                    <a:pt x="435593" y="220196"/>
                  </a:lnTo>
                  <a:lnTo>
                    <a:pt x="435762" y="220499"/>
                  </a:lnTo>
                  <a:lnTo>
                    <a:pt x="450728" y="248215"/>
                  </a:lnTo>
                  <a:lnTo>
                    <a:pt x="473076" y="236142"/>
                  </a:lnTo>
                  <a:lnTo>
                    <a:pt x="464462" y="220196"/>
                  </a:lnTo>
                  <a:close/>
                </a:path>
                <a:path w="473075" h="250190">
                  <a:moveTo>
                    <a:pt x="435682" y="220361"/>
                  </a:moveTo>
                  <a:lnTo>
                    <a:pt x="435757" y="220499"/>
                  </a:lnTo>
                  <a:lnTo>
                    <a:pt x="435682" y="220361"/>
                  </a:lnTo>
                  <a:close/>
                </a:path>
                <a:path w="473075" h="250190">
                  <a:moveTo>
                    <a:pt x="449986" y="194304"/>
                  </a:moveTo>
                  <a:lnTo>
                    <a:pt x="420673" y="194304"/>
                  </a:lnTo>
                  <a:lnTo>
                    <a:pt x="420871" y="194636"/>
                  </a:lnTo>
                  <a:lnTo>
                    <a:pt x="435682" y="220361"/>
                  </a:lnTo>
                  <a:lnTo>
                    <a:pt x="435593" y="220196"/>
                  </a:lnTo>
                  <a:lnTo>
                    <a:pt x="464462" y="220196"/>
                  </a:lnTo>
                  <a:lnTo>
                    <a:pt x="457859" y="207971"/>
                  </a:lnTo>
                  <a:lnTo>
                    <a:pt x="449986" y="194304"/>
                  </a:lnTo>
                  <a:close/>
                </a:path>
                <a:path w="473075" h="250190">
                  <a:moveTo>
                    <a:pt x="38235" y="202575"/>
                  </a:moveTo>
                  <a:lnTo>
                    <a:pt x="22921" y="204569"/>
                  </a:lnTo>
                  <a:lnTo>
                    <a:pt x="34211" y="210385"/>
                  </a:lnTo>
                  <a:lnTo>
                    <a:pt x="38235" y="202575"/>
                  </a:lnTo>
                  <a:close/>
                </a:path>
                <a:path w="473075" h="250190">
                  <a:moveTo>
                    <a:pt x="68328" y="198657"/>
                  </a:moveTo>
                  <a:lnTo>
                    <a:pt x="38235" y="202575"/>
                  </a:lnTo>
                  <a:lnTo>
                    <a:pt x="34211" y="210385"/>
                  </a:lnTo>
                  <a:lnTo>
                    <a:pt x="52856" y="210385"/>
                  </a:lnTo>
                  <a:lnTo>
                    <a:pt x="68328" y="198657"/>
                  </a:lnTo>
                  <a:close/>
                </a:path>
                <a:path w="473075" h="250190">
                  <a:moveTo>
                    <a:pt x="22921" y="204568"/>
                  </a:moveTo>
                  <a:close/>
                </a:path>
                <a:path w="473075" h="250190">
                  <a:moveTo>
                    <a:pt x="225052" y="0"/>
                  </a:moveTo>
                  <a:lnTo>
                    <a:pt x="177502" y="9861"/>
                  </a:lnTo>
                  <a:lnTo>
                    <a:pt x="131702" y="37061"/>
                  </a:lnTo>
                  <a:lnTo>
                    <a:pt x="102162" y="64320"/>
                  </a:lnTo>
                  <a:lnTo>
                    <a:pt x="73235" y="98724"/>
                  </a:lnTo>
                  <a:lnTo>
                    <a:pt x="44778" y="140254"/>
                  </a:lnTo>
                  <a:lnTo>
                    <a:pt x="16695" y="188925"/>
                  </a:lnTo>
                  <a:lnTo>
                    <a:pt x="15366" y="191504"/>
                  </a:lnTo>
                  <a:lnTo>
                    <a:pt x="22924" y="204568"/>
                  </a:lnTo>
                  <a:lnTo>
                    <a:pt x="38235" y="202575"/>
                  </a:lnTo>
                  <a:lnTo>
                    <a:pt x="39007" y="201077"/>
                  </a:lnTo>
                  <a:lnTo>
                    <a:pt x="52588" y="176589"/>
                  </a:lnTo>
                  <a:lnTo>
                    <a:pt x="66175" y="153960"/>
                  </a:lnTo>
                  <a:lnTo>
                    <a:pt x="79758" y="133196"/>
                  </a:lnTo>
                  <a:lnTo>
                    <a:pt x="93323" y="114296"/>
                  </a:lnTo>
                  <a:lnTo>
                    <a:pt x="93680" y="113799"/>
                  </a:lnTo>
                  <a:lnTo>
                    <a:pt x="106858" y="97262"/>
                  </a:lnTo>
                  <a:lnTo>
                    <a:pt x="107288" y="96723"/>
                  </a:lnTo>
                  <a:lnTo>
                    <a:pt x="120346" y="82095"/>
                  </a:lnTo>
                  <a:lnTo>
                    <a:pt x="120863" y="81514"/>
                  </a:lnTo>
                  <a:lnTo>
                    <a:pt x="133766" y="68784"/>
                  </a:lnTo>
                  <a:lnTo>
                    <a:pt x="134387" y="68169"/>
                  </a:lnTo>
                  <a:lnTo>
                    <a:pt x="147098" y="57318"/>
                  </a:lnTo>
                  <a:lnTo>
                    <a:pt x="147840" y="56682"/>
                  </a:lnTo>
                  <a:lnTo>
                    <a:pt x="160325" y="47675"/>
                  </a:lnTo>
                  <a:lnTo>
                    <a:pt x="161201" y="47040"/>
                  </a:lnTo>
                  <a:lnTo>
                    <a:pt x="173439" y="39822"/>
                  </a:lnTo>
                  <a:lnTo>
                    <a:pt x="174449" y="39221"/>
                  </a:lnTo>
                  <a:lnTo>
                    <a:pt x="174604" y="39221"/>
                  </a:lnTo>
                  <a:lnTo>
                    <a:pt x="186450" y="33713"/>
                  </a:lnTo>
                  <a:lnTo>
                    <a:pt x="186262" y="33713"/>
                  </a:lnTo>
                  <a:lnTo>
                    <a:pt x="187572" y="33191"/>
                  </a:lnTo>
                  <a:lnTo>
                    <a:pt x="187815" y="33191"/>
                  </a:lnTo>
                  <a:lnTo>
                    <a:pt x="199393" y="29301"/>
                  </a:lnTo>
                  <a:lnTo>
                    <a:pt x="199108" y="29301"/>
                  </a:lnTo>
                  <a:lnTo>
                    <a:pt x="200568" y="28906"/>
                  </a:lnTo>
                  <a:lnTo>
                    <a:pt x="201008" y="28906"/>
                  </a:lnTo>
                  <a:lnTo>
                    <a:pt x="212377" y="26542"/>
                  </a:lnTo>
                  <a:lnTo>
                    <a:pt x="211894" y="26542"/>
                  </a:lnTo>
                  <a:lnTo>
                    <a:pt x="213459" y="26318"/>
                  </a:lnTo>
                  <a:lnTo>
                    <a:pt x="214685" y="26318"/>
                  </a:lnTo>
                  <a:lnTo>
                    <a:pt x="225499" y="25447"/>
                  </a:lnTo>
                  <a:lnTo>
                    <a:pt x="224689" y="25410"/>
                  </a:lnTo>
                  <a:lnTo>
                    <a:pt x="226292" y="25383"/>
                  </a:lnTo>
                  <a:lnTo>
                    <a:pt x="307505" y="25383"/>
                  </a:lnTo>
                  <a:lnTo>
                    <a:pt x="304521" y="23394"/>
                  </a:lnTo>
                  <a:lnTo>
                    <a:pt x="288834" y="14860"/>
                  </a:lnTo>
                  <a:lnTo>
                    <a:pt x="273023" y="8208"/>
                  </a:lnTo>
                  <a:lnTo>
                    <a:pt x="257096" y="3484"/>
                  </a:lnTo>
                  <a:lnTo>
                    <a:pt x="241086" y="736"/>
                  </a:lnTo>
                  <a:lnTo>
                    <a:pt x="225052" y="0"/>
                  </a:lnTo>
                  <a:close/>
                </a:path>
                <a:path w="473075" h="250190">
                  <a:moveTo>
                    <a:pt x="15366" y="191504"/>
                  </a:moveTo>
                  <a:lnTo>
                    <a:pt x="11631" y="198752"/>
                  </a:lnTo>
                  <a:lnTo>
                    <a:pt x="22920" y="204568"/>
                  </a:lnTo>
                  <a:lnTo>
                    <a:pt x="15366" y="191504"/>
                  </a:lnTo>
                  <a:close/>
                </a:path>
                <a:path w="473075" h="250190">
                  <a:moveTo>
                    <a:pt x="420764" y="194462"/>
                  </a:moveTo>
                  <a:lnTo>
                    <a:pt x="420864" y="194636"/>
                  </a:lnTo>
                  <a:lnTo>
                    <a:pt x="420764" y="194462"/>
                  </a:lnTo>
                  <a:close/>
                </a:path>
                <a:path w="473075" h="250190">
                  <a:moveTo>
                    <a:pt x="435677" y="170265"/>
                  </a:moveTo>
                  <a:lnTo>
                    <a:pt x="405828" y="170265"/>
                  </a:lnTo>
                  <a:lnTo>
                    <a:pt x="406060" y="170628"/>
                  </a:lnTo>
                  <a:lnTo>
                    <a:pt x="420764" y="194462"/>
                  </a:lnTo>
                  <a:lnTo>
                    <a:pt x="420673" y="194304"/>
                  </a:lnTo>
                  <a:lnTo>
                    <a:pt x="449986" y="194304"/>
                  </a:lnTo>
                  <a:lnTo>
                    <a:pt x="442587" y="181458"/>
                  </a:lnTo>
                  <a:lnTo>
                    <a:pt x="435677" y="170265"/>
                  </a:lnTo>
                  <a:close/>
                </a:path>
                <a:path w="473075" h="250190">
                  <a:moveTo>
                    <a:pt x="405946" y="170456"/>
                  </a:moveTo>
                  <a:lnTo>
                    <a:pt x="406052" y="170628"/>
                  </a:lnTo>
                  <a:lnTo>
                    <a:pt x="405946" y="170456"/>
                  </a:lnTo>
                  <a:close/>
                </a:path>
                <a:path w="473075" h="250190">
                  <a:moveTo>
                    <a:pt x="421569" y="148080"/>
                  </a:moveTo>
                  <a:lnTo>
                    <a:pt x="391064" y="148080"/>
                  </a:lnTo>
                  <a:lnTo>
                    <a:pt x="391339" y="148476"/>
                  </a:lnTo>
                  <a:lnTo>
                    <a:pt x="405946" y="170456"/>
                  </a:lnTo>
                  <a:lnTo>
                    <a:pt x="405828" y="170265"/>
                  </a:lnTo>
                  <a:lnTo>
                    <a:pt x="435677" y="170265"/>
                  </a:lnTo>
                  <a:lnTo>
                    <a:pt x="427329" y="156740"/>
                  </a:lnTo>
                  <a:lnTo>
                    <a:pt x="421569" y="148080"/>
                  </a:lnTo>
                  <a:close/>
                </a:path>
                <a:path w="473075" h="250190">
                  <a:moveTo>
                    <a:pt x="391200" y="148285"/>
                  </a:moveTo>
                  <a:lnTo>
                    <a:pt x="391328" y="148476"/>
                  </a:lnTo>
                  <a:lnTo>
                    <a:pt x="391200" y="148285"/>
                  </a:lnTo>
                  <a:close/>
                </a:path>
                <a:path w="473075" h="250190">
                  <a:moveTo>
                    <a:pt x="407708" y="127753"/>
                  </a:moveTo>
                  <a:lnTo>
                    <a:pt x="376388" y="127753"/>
                  </a:lnTo>
                  <a:lnTo>
                    <a:pt x="376716" y="128187"/>
                  </a:lnTo>
                  <a:lnTo>
                    <a:pt x="391200" y="148285"/>
                  </a:lnTo>
                  <a:lnTo>
                    <a:pt x="391064" y="148080"/>
                  </a:lnTo>
                  <a:lnTo>
                    <a:pt x="421569" y="148080"/>
                  </a:lnTo>
                  <a:lnTo>
                    <a:pt x="412079" y="133812"/>
                  </a:lnTo>
                  <a:lnTo>
                    <a:pt x="407708" y="127753"/>
                  </a:lnTo>
                  <a:close/>
                </a:path>
                <a:path w="473075" h="250190">
                  <a:moveTo>
                    <a:pt x="376548" y="127974"/>
                  </a:moveTo>
                  <a:lnTo>
                    <a:pt x="376701" y="128187"/>
                  </a:lnTo>
                  <a:lnTo>
                    <a:pt x="376548" y="127974"/>
                  </a:lnTo>
                  <a:close/>
                </a:path>
                <a:path w="473075" h="250190">
                  <a:moveTo>
                    <a:pt x="394159" y="109287"/>
                  </a:moveTo>
                  <a:lnTo>
                    <a:pt x="361811" y="109287"/>
                  </a:lnTo>
                  <a:lnTo>
                    <a:pt x="362202" y="109759"/>
                  </a:lnTo>
                  <a:lnTo>
                    <a:pt x="376548" y="127974"/>
                  </a:lnTo>
                  <a:lnTo>
                    <a:pt x="376388" y="127753"/>
                  </a:lnTo>
                  <a:lnTo>
                    <a:pt x="407708" y="127753"/>
                  </a:lnTo>
                  <a:lnTo>
                    <a:pt x="396829" y="112673"/>
                  </a:lnTo>
                  <a:lnTo>
                    <a:pt x="394159" y="109287"/>
                  </a:lnTo>
                  <a:close/>
                </a:path>
                <a:path w="473075" h="250190">
                  <a:moveTo>
                    <a:pt x="93501" y="114048"/>
                  </a:moveTo>
                  <a:lnTo>
                    <a:pt x="93304" y="114296"/>
                  </a:lnTo>
                  <a:lnTo>
                    <a:pt x="93501" y="114048"/>
                  </a:lnTo>
                  <a:close/>
                </a:path>
                <a:path w="473075" h="250190">
                  <a:moveTo>
                    <a:pt x="93699" y="113799"/>
                  </a:moveTo>
                  <a:lnTo>
                    <a:pt x="93501" y="114048"/>
                  </a:lnTo>
                  <a:lnTo>
                    <a:pt x="93699" y="113799"/>
                  </a:lnTo>
                  <a:close/>
                </a:path>
                <a:path w="473075" h="250190">
                  <a:moveTo>
                    <a:pt x="362004" y="109531"/>
                  </a:moveTo>
                  <a:lnTo>
                    <a:pt x="362184" y="109759"/>
                  </a:lnTo>
                  <a:lnTo>
                    <a:pt x="362004" y="109531"/>
                  </a:lnTo>
                  <a:close/>
                </a:path>
                <a:path w="473075" h="250190">
                  <a:moveTo>
                    <a:pt x="381013" y="92683"/>
                  </a:moveTo>
                  <a:lnTo>
                    <a:pt x="347345" y="92683"/>
                  </a:lnTo>
                  <a:lnTo>
                    <a:pt x="347814" y="93195"/>
                  </a:lnTo>
                  <a:lnTo>
                    <a:pt x="362004" y="109531"/>
                  </a:lnTo>
                  <a:lnTo>
                    <a:pt x="361811" y="109287"/>
                  </a:lnTo>
                  <a:lnTo>
                    <a:pt x="394159" y="109287"/>
                  </a:lnTo>
                  <a:lnTo>
                    <a:pt x="381459" y="93195"/>
                  </a:lnTo>
                  <a:lnTo>
                    <a:pt x="381013" y="92683"/>
                  </a:lnTo>
                  <a:close/>
                </a:path>
                <a:path w="473075" h="250190">
                  <a:moveTo>
                    <a:pt x="107069" y="96998"/>
                  </a:moveTo>
                  <a:lnTo>
                    <a:pt x="106833" y="97262"/>
                  </a:lnTo>
                  <a:lnTo>
                    <a:pt x="107069" y="96998"/>
                  </a:lnTo>
                  <a:close/>
                </a:path>
                <a:path w="473075" h="250190">
                  <a:moveTo>
                    <a:pt x="107314" y="96723"/>
                  </a:moveTo>
                  <a:lnTo>
                    <a:pt x="107069" y="96998"/>
                  </a:lnTo>
                  <a:lnTo>
                    <a:pt x="107314" y="96723"/>
                  </a:lnTo>
                  <a:close/>
                </a:path>
                <a:path w="473075" h="250190">
                  <a:moveTo>
                    <a:pt x="347578" y="92951"/>
                  </a:moveTo>
                  <a:lnTo>
                    <a:pt x="347790" y="93195"/>
                  </a:lnTo>
                  <a:lnTo>
                    <a:pt x="347578" y="92951"/>
                  </a:lnTo>
                  <a:close/>
                </a:path>
                <a:path w="473075" h="250190">
                  <a:moveTo>
                    <a:pt x="368187" y="77942"/>
                  </a:moveTo>
                  <a:lnTo>
                    <a:pt x="333002" y="77942"/>
                  </a:lnTo>
                  <a:lnTo>
                    <a:pt x="333568" y="78489"/>
                  </a:lnTo>
                  <a:lnTo>
                    <a:pt x="347578" y="92951"/>
                  </a:lnTo>
                  <a:lnTo>
                    <a:pt x="347345" y="92683"/>
                  </a:lnTo>
                  <a:lnTo>
                    <a:pt x="381013" y="92683"/>
                  </a:lnTo>
                  <a:lnTo>
                    <a:pt x="368187" y="77942"/>
                  </a:lnTo>
                  <a:close/>
                </a:path>
                <a:path w="473075" h="250190">
                  <a:moveTo>
                    <a:pt x="120599" y="81810"/>
                  </a:moveTo>
                  <a:lnTo>
                    <a:pt x="120312" y="82095"/>
                  </a:lnTo>
                  <a:lnTo>
                    <a:pt x="120599" y="81810"/>
                  </a:lnTo>
                  <a:close/>
                </a:path>
                <a:path w="473075" h="250190">
                  <a:moveTo>
                    <a:pt x="120898" y="81514"/>
                  </a:moveTo>
                  <a:lnTo>
                    <a:pt x="120599" y="81810"/>
                  </a:lnTo>
                  <a:lnTo>
                    <a:pt x="120898" y="81514"/>
                  </a:lnTo>
                  <a:close/>
                </a:path>
                <a:path w="473075" h="250190">
                  <a:moveTo>
                    <a:pt x="333280" y="78228"/>
                  </a:moveTo>
                  <a:lnTo>
                    <a:pt x="333534" y="78489"/>
                  </a:lnTo>
                  <a:lnTo>
                    <a:pt x="333280" y="78228"/>
                  </a:lnTo>
                  <a:close/>
                </a:path>
                <a:path w="473075" h="250190">
                  <a:moveTo>
                    <a:pt x="355898" y="65060"/>
                  </a:moveTo>
                  <a:lnTo>
                    <a:pt x="318801" y="65060"/>
                  </a:lnTo>
                  <a:lnTo>
                    <a:pt x="319483" y="65638"/>
                  </a:lnTo>
                  <a:lnTo>
                    <a:pt x="333280" y="78228"/>
                  </a:lnTo>
                  <a:lnTo>
                    <a:pt x="333002" y="77942"/>
                  </a:lnTo>
                  <a:lnTo>
                    <a:pt x="368187" y="77942"/>
                  </a:lnTo>
                  <a:lnTo>
                    <a:pt x="366278" y="75747"/>
                  </a:lnTo>
                  <a:lnTo>
                    <a:pt x="355898" y="65060"/>
                  </a:lnTo>
                  <a:close/>
                </a:path>
                <a:path w="473075" h="250190">
                  <a:moveTo>
                    <a:pt x="134387" y="68169"/>
                  </a:moveTo>
                  <a:lnTo>
                    <a:pt x="133719" y="68784"/>
                  </a:lnTo>
                  <a:lnTo>
                    <a:pt x="134068" y="68485"/>
                  </a:lnTo>
                  <a:lnTo>
                    <a:pt x="134387" y="68169"/>
                  </a:lnTo>
                  <a:close/>
                </a:path>
                <a:path w="473075" h="250190">
                  <a:moveTo>
                    <a:pt x="134068" y="68485"/>
                  </a:moveTo>
                  <a:lnTo>
                    <a:pt x="133719" y="68784"/>
                  </a:lnTo>
                  <a:lnTo>
                    <a:pt x="134068" y="68485"/>
                  </a:lnTo>
                  <a:close/>
                </a:path>
                <a:path w="473075" h="250190">
                  <a:moveTo>
                    <a:pt x="134436" y="68169"/>
                  </a:moveTo>
                  <a:lnTo>
                    <a:pt x="134068" y="68485"/>
                  </a:lnTo>
                  <a:lnTo>
                    <a:pt x="134436" y="68169"/>
                  </a:lnTo>
                  <a:close/>
                </a:path>
                <a:path w="473075" h="250190">
                  <a:moveTo>
                    <a:pt x="319133" y="65362"/>
                  </a:moveTo>
                  <a:lnTo>
                    <a:pt x="319437" y="65638"/>
                  </a:lnTo>
                  <a:lnTo>
                    <a:pt x="319133" y="65362"/>
                  </a:lnTo>
                  <a:close/>
                </a:path>
                <a:path w="473075" h="250190">
                  <a:moveTo>
                    <a:pt x="318801" y="65060"/>
                  </a:moveTo>
                  <a:lnTo>
                    <a:pt x="319133" y="65362"/>
                  </a:lnTo>
                  <a:lnTo>
                    <a:pt x="319483" y="65638"/>
                  </a:lnTo>
                  <a:lnTo>
                    <a:pt x="318801" y="65060"/>
                  </a:lnTo>
                  <a:close/>
                </a:path>
                <a:path w="473075" h="250190">
                  <a:moveTo>
                    <a:pt x="344427" y="54033"/>
                  </a:moveTo>
                  <a:lnTo>
                    <a:pt x="304763" y="54033"/>
                  </a:lnTo>
                  <a:lnTo>
                    <a:pt x="305582" y="54626"/>
                  </a:lnTo>
                  <a:lnTo>
                    <a:pt x="319133" y="65362"/>
                  </a:lnTo>
                  <a:lnTo>
                    <a:pt x="318801" y="65060"/>
                  </a:lnTo>
                  <a:lnTo>
                    <a:pt x="355898" y="65060"/>
                  </a:lnTo>
                  <a:lnTo>
                    <a:pt x="350949" y="59964"/>
                  </a:lnTo>
                  <a:lnTo>
                    <a:pt x="344427" y="54033"/>
                  </a:lnTo>
                  <a:close/>
                </a:path>
                <a:path w="473075" h="250190">
                  <a:moveTo>
                    <a:pt x="147840" y="56682"/>
                  </a:moveTo>
                  <a:lnTo>
                    <a:pt x="147034" y="57318"/>
                  </a:lnTo>
                  <a:lnTo>
                    <a:pt x="147451" y="57016"/>
                  </a:lnTo>
                  <a:lnTo>
                    <a:pt x="147840" y="56682"/>
                  </a:lnTo>
                  <a:close/>
                </a:path>
                <a:path w="473075" h="250190">
                  <a:moveTo>
                    <a:pt x="147451" y="57016"/>
                  </a:moveTo>
                  <a:lnTo>
                    <a:pt x="147034" y="57318"/>
                  </a:lnTo>
                  <a:lnTo>
                    <a:pt x="147451" y="57016"/>
                  </a:lnTo>
                  <a:close/>
                </a:path>
                <a:path w="473075" h="250190">
                  <a:moveTo>
                    <a:pt x="147911" y="56682"/>
                  </a:moveTo>
                  <a:lnTo>
                    <a:pt x="147451" y="57016"/>
                  </a:lnTo>
                  <a:lnTo>
                    <a:pt x="147911" y="56682"/>
                  </a:lnTo>
                  <a:close/>
                </a:path>
                <a:path w="473075" h="250190">
                  <a:moveTo>
                    <a:pt x="305149" y="54337"/>
                  </a:moveTo>
                  <a:lnTo>
                    <a:pt x="305515" y="54626"/>
                  </a:lnTo>
                  <a:lnTo>
                    <a:pt x="305149" y="54337"/>
                  </a:lnTo>
                  <a:close/>
                </a:path>
                <a:path w="473075" h="250190">
                  <a:moveTo>
                    <a:pt x="304763" y="54033"/>
                  </a:moveTo>
                  <a:lnTo>
                    <a:pt x="305149" y="54337"/>
                  </a:lnTo>
                  <a:lnTo>
                    <a:pt x="305582" y="54626"/>
                  </a:lnTo>
                  <a:lnTo>
                    <a:pt x="304763" y="54033"/>
                  </a:lnTo>
                  <a:close/>
                </a:path>
                <a:path w="473075" h="250190">
                  <a:moveTo>
                    <a:pt x="334135" y="44844"/>
                  </a:moveTo>
                  <a:lnTo>
                    <a:pt x="290908" y="44844"/>
                  </a:lnTo>
                  <a:lnTo>
                    <a:pt x="291882" y="45434"/>
                  </a:lnTo>
                  <a:lnTo>
                    <a:pt x="305149" y="54337"/>
                  </a:lnTo>
                  <a:lnTo>
                    <a:pt x="304763" y="54033"/>
                  </a:lnTo>
                  <a:lnTo>
                    <a:pt x="344427" y="54033"/>
                  </a:lnTo>
                  <a:lnTo>
                    <a:pt x="335560" y="45968"/>
                  </a:lnTo>
                  <a:lnTo>
                    <a:pt x="334135" y="44844"/>
                  </a:lnTo>
                  <a:close/>
                </a:path>
                <a:path w="473075" h="250190">
                  <a:moveTo>
                    <a:pt x="161201" y="47040"/>
                  </a:moveTo>
                  <a:lnTo>
                    <a:pt x="160235" y="47675"/>
                  </a:lnTo>
                  <a:lnTo>
                    <a:pt x="160735" y="47378"/>
                  </a:lnTo>
                  <a:lnTo>
                    <a:pt x="161201" y="47040"/>
                  </a:lnTo>
                  <a:close/>
                </a:path>
                <a:path w="473075" h="250190">
                  <a:moveTo>
                    <a:pt x="160735" y="47378"/>
                  </a:moveTo>
                  <a:lnTo>
                    <a:pt x="160235" y="47675"/>
                  </a:lnTo>
                  <a:lnTo>
                    <a:pt x="160735" y="47378"/>
                  </a:lnTo>
                  <a:close/>
                </a:path>
                <a:path w="473075" h="250190">
                  <a:moveTo>
                    <a:pt x="161303" y="47040"/>
                  </a:moveTo>
                  <a:lnTo>
                    <a:pt x="160735" y="47378"/>
                  </a:lnTo>
                  <a:lnTo>
                    <a:pt x="161303" y="47040"/>
                  </a:lnTo>
                  <a:close/>
                </a:path>
                <a:path w="473075" h="250190">
                  <a:moveTo>
                    <a:pt x="291392" y="45167"/>
                  </a:moveTo>
                  <a:lnTo>
                    <a:pt x="291792" y="45434"/>
                  </a:lnTo>
                  <a:lnTo>
                    <a:pt x="291392" y="45167"/>
                  </a:lnTo>
                  <a:close/>
                </a:path>
                <a:path w="473075" h="250190">
                  <a:moveTo>
                    <a:pt x="290908" y="44844"/>
                  </a:moveTo>
                  <a:lnTo>
                    <a:pt x="291392" y="45167"/>
                  </a:lnTo>
                  <a:lnTo>
                    <a:pt x="291882" y="45434"/>
                  </a:lnTo>
                  <a:lnTo>
                    <a:pt x="290908" y="44844"/>
                  </a:lnTo>
                  <a:close/>
                </a:path>
                <a:path w="473075" h="250190">
                  <a:moveTo>
                    <a:pt x="277810" y="37778"/>
                  </a:moveTo>
                  <a:lnTo>
                    <a:pt x="291392" y="45167"/>
                  </a:lnTo>
                  <a:lnTo>
                    <a:pt x="290908" y="44844"/>
                  </a:lnTo>
                  <a:lnTo>
                    <a:pt x="334135" y="44844"/>
                  </a:lnTo>
                  <a:lnTo>
                    <a:pt x="325486" y="38026"/>
                  </a:lnTo>
                  <a:lnTo>
                    <a:pt x="278399" y="38026"/>
                  </a:lnTo>
                  <a:lnTo>
                    <a:pt x="277810" y="37778"/>
                  </a:lnTo>
                  <a:close/>
                </a:path>
                <a:path w="473075" h="250190">
                  <a:moveTo>
                    <a:pt x="174449" y="39221"/>
                  </a:moveTo>
                  <a:lnTo>
                    <a:pt x="173313" y="39822"/>
                  </a:lnTo>
                  <a:lnTo>
                    <a:pt x="173893" y="39552"/>
                  </a:lnTo>
                  <a:lnTo>
                    <a:pt x="174449" y="39221"/>
                  </a:lnTo>
                  <a:close/>
                </a:path>
                <a:path w="473075" h="250190">
                  <a:moveTo>
                    <a:pt x="173893" y="39552"/>
                  </a:moveTo>
                  <a:lnTo>
                    <a:pt x="173313" y="39822"/>
                  </a:lnTo>
                  <a:lnTo>
                    <a:pt x="173893" y="39552"/>
                  </a:lnTo>
                  <a:close/>
                </a:path>
                <a:path w="473075" h="250190">
                  <a:moveTo>
                    <a:pt x="174604" y="39221"/>
                  </a:moveTo>
                  <a:lnTo>
                    <a:pt x="174449" y="39221"/>
                  </a:lnTo>
                  <a:lnTo>
                    <a:pt x="173893" y="39552"/>
                  </a:lnTo>
                  <a:lnTo>
                    <a:pt x="174604" y="39221"/>
                  </a:lnTo>
                  <a:close/>
                </a:path>
                <a:path w="473075" h="250190">
                  <a:moveTo>
                    <a:pt x="277254" y="37476"/>
                  </a:moveTo>
                  <a:lnTo>
                    <a:pt x="277810" y="37778"/>
                  </a:lnTo>
                  <a:lnTo>
                    <a:pt x="278399" y="38026"/>
                  </a:lnTo>
                  <a:lnTo>
                    <a:pt x="277254" y="37476"/>
                  </a:lnTo>
                  <a:close/>
                </a:path>
                <a:path w="473075" h="250190">
                  <a:moveTo>
                    <a:pt x="324789" y="37476"/>
                  </a:moveTo>
                  <a:lnTo>
                    <a:pt x="277254" y="37476"/>
                  </a:lnTo>
                  <a:lnTo>
                    <a:pt x="278399" y="38026"/>
                  </a:lnTo>
                  <a:lnTo>
                    <a:pt x="325486" y="38026"/>
                  </a:lnTo>
                  <a:lnTo>
                    <a:pt x="324789" y="37476"/>
                  </a:lnTo>
                  <a:close/>
                </a:path>
                <a:path w="473075" h="250190">
                  <a:moveTo>
                    <a:pt x="264452" y="32159"/>
                  </a:moveTo>
                  <a:lnTo>
                    <a:pt x="277810" y="37778"/>
                  </a:lnTo>
                  <a:lnTo>
                    <a:pt x="277254" y="37476"/>
                  </a:lnTo>
                  <a:lnTo>
                    <a:pt x="324789" y="37476"/>
                  </a:lnTo>
                  <a:lnTo>
                    <a:pt x="320002" y="33713"/>
                  </a:lnTo>
                  <a:lnTo>
                    <a:pt x="317973" y="32360"/>
                  </a:lnTo>
                  <a:lnTo>
                    <a:pt x="265131" y="32360"/>
                  </a:lnTo>
                  <a:lnTo>
                    <a:pt x="264452" y="32159"/>
                  </a:lnTo>
                  <a:close/>
                </a:path>
                <a:path w="473075" h="250190">
                  <a:moveTo>
                    <a:pt x="187572" y="33191"/>
                  </a:moveTo>
                  <a:lnTo>
                    <a:pt x="186262" y="33713"/>
                  </a:lnTo>
                  <a:lnTo>
                    <a:pt x="186940" y="33485"/>
                  </a:lnTo>
                  <a:lnTo>
                    <a:pt x="187572" y="33191"/>
                  </a:lnTo>
                  <a:close/>
                </a:path>
                <a:path w="473075" h="250190">
                  <a:moveTo>
                    <a:pt x="186940" y="33485"/>
                  </a:moveTo>
                  <a:lnTo>
                    <a:pt x="186262" y="33713"/>
                  </a:lnTo>
                  <a:lnTo>
                    <a:pt x="186450" y="33713"/>
                  </a:lnTo>
                  <a:lnTo>
                    <a:pt x="186940" y="33485"/>
                  </a:lnTo>
                  <a:close/>
                </a:path>
                <a:path w="473075" h="250190">
                  <a:moveTo>
                    <a:pt x="187815" y="33191"/>
                  </a:moveTo>
                  <a:lnTo>
                    <a:pt x="187572" y="33191"/>
                  </a:lnTo>
                  <a:lnTo>
                    <a:pt x="186940" y="33485"/>
                  </a:lnTo>
                  <a:lnTo>
                    <a:pt x="187815" y="33191"/>
                  </a:lnTo>
                  <a:close/>
                </a:path>
                <a:path w="473075" h="250190">
                  <a:moveTo>
                    <a:pt x="263817" y="31892"/>
                  </a:moveTo>
                  <a:lnTo>
                    <a:pt x="264452" y="32159"/>
                  </a:lnTo>
                  <a:lnTo>
                    <a:pt x="265131" y="32360"/>
                  </a:lnTo>
                  <a:lnTo>
                    <a:pt x="263817" y="31892"/>
                  </a:lnTo>
                  <a:close/>
                </a:path>
                <a:path w="473075" h="250190">
                  <a:moveTo>
                    <a:pt x="317270" y="31892"/>
                  </a:moveTo>
                  <a:lnTo>
                    <a:pt x="263817" y="31892"/>
                  </a:lnTo>
                  <a:lnTo>
                    <a:pt x="265131" y="32360"/>
                  </a:lnTo>
                  <a:lnTo>
                    <a:pt x="317973" y="32360"/>
                  </a:lnTo>
                  <a:lnTo>
                    <a:pt x="317270" y="31892"/>
                  </a:lnTo>
                  <a:close/>
                </a:path>
                <a:path w="473075" h="250190">
                  <a:moveTo>
                    <a:pt x="251319" y="28265"/>
                  </a:moveTo>
                  <a:lnTo>
                    <a:pt x="264452" y="32159"/>
                  </a:lnTo>
                  <a:lnTo>
                    <a:pt x="263817" y="31892"/>
                  </a:lnTo>
                  <a:lnTo>
                    <a:pt x="317270" y="31892"/>
                  </a:lnTo>
                  <a:lnTo>
                    <a:pt x="312019" y="28392"/>
                  </a:lnTo>
                  <a:lnTo>
                    <a:pt x="252058" y="28392"/>
                  </a:lnTo>
                  <a:lnTo>
                    <a:pt x="251319" y="28265"/>
                  </a:lnTo>
                  <a:close/>
                </a:path>
                <a:path w="473075" h="250190">
                  <a:moveTo>
                    <a:pt x="200568" y="28906"/>
                  </a:moveTo>
                  <a:lnTo>
                    <a:pt x="199108" y="29301"/>
                  </a:lnTo>
                  <a:lnTo>
                    <a:pt x="199855" y="29146"/>
                  </a:lnTo>
                  <a:lnTo>
                    <a:pt x="200568" y="28906"/>
                  </a:lnTo>
                  <a:close/>
                </a:path>
                <a:path w="473075" h="250190">
                  <a:moveTo>
                    <a:pt x="199855" y="29146"/>
                  </a:moveTo>
                  <a:lnTo>
                    <a:pt x="199108" y="29301"/>
                  </a:lnTo>
                  <a:lnTo>
                    <a:pt x="199393" y="29301"/>
                  </a:lnTo>
                  <a:lnTo>
                    <a:pt x="199855" y="29146"/>
                  </a:lnTo>
                  <a:close/>
                </a:path>
                <a:path w="473075" h="250190">
                  <a:moveTo>
                    <a:pt x="201008" y="28906"/>
                  </a:moveTo>
                  <a:lnTo>
                    <a:pt x="200568" y="28906"/>
                  </a:lnTo>
                  <a:lnTo>
                    <a:pt x="199855" y="29146"/>
                  </a:lnTo>
                  <a:lnTo>
                    <a:pt x="201008" y="28906"/>
                  </a:lnTo>
                  <a:close/>
                </a:path>
                <a:path w="473075" h="250190">
                  <a:moveTo>
                    <a:pt x="250595" y="28050"/>
                  </a:moveTo>
                  <a:lnTo>
                    <a:pt x="251319" y="28265"/>
                  </a:lnTo>
                  <a:lnTo>
                    <a:pt x="252058" y="28392"/>
                  </a:lnTo>
                  <a:lnTo>
                    <a:pt x="250595" y="28050"/>
                  </a:lnTo>
                  <a:close/>
                </a:path>
                <a:path w="473075" h="250190">
                  <a:moveTo>
                    <a:pt x="311506" y="28050"/>
                  </a:moveTo>
                  <a:lnTo>
                    <a:pt x="250595" y="28050"/>
                  </a:lnTo>
                  <a:lnTo>
                    <a:pt x="252058" y="28392"/>
                  </a:lnTo>
                  <a:lnTo>
                    <a:pt x="312019" y="28392"/>
                  </a:lnTo>
                  <a:lnTo>
                    <a:pt x="311506" y="28050"/>
                  </a:lnTo>
                  <a:close/>
                </a:path>
                <a:path w="473075" h="250190">
                  <a:moveTo>
                    <a:pt x="238348" y="26038"/>
                  </a:moveTo>
                  <a:lnTo>
                    <a:pt x="251319" y="28265"/>
                  </a:lnTo>
                  <a:lnTo>
                    <a:pt x="250595" y="28050"/>
                  </a:lnTo>
                  <a:lnTo>
                    <a:pt x="311506" y="28050"/>
                  </a:lnTo>
                  <a:lnTo>
                    <a:pt x="308542" y="26074"/>
                  </a:lnTo>
                  <a:lnTo>
                    <a:pt x="239133" y="26074"/>
                  </a:lnTo>
                  <a:lnTo>
                    <a:pt x="238348" y="26038"/>
                  </a:lnTo>
                  <a:close/>
                </a:path>
                <a:path w="473075" h="250190">
                  <a:moveTo>
                    <a:pt x="213459" y="26318"/>
                  </a:moveTo>
                  <a:lnTo>
                    <a:pt x="211894" y="26542"/>
                  </a:lnTo>
                  <a:lnTo>
                    <a:pt x="212683" y="26479"/>
                  </a:lnTo>
                  <a:lnTo>
                    <a:pt x="213459" y="26318"/>
                  </a:lnTo>
                  <a:close/>
                </a:path>
                <a:path w="473075" h="250190">
                  <a:moveTo>
                    <a:pt x="212683" y="26479"/>
                  </a:moveTo>
                  <a:lnTo>
                    <a:pt x="211894" y="26542"/>
                  </a:lnTo>
                  <a:lnTo>
                    <a:pt x="212377" y="26542"/>
                  </a:lnTo>
                  <a:lnTo>
                    <a:pt x="212683" y="26479"/>
                  </a:lnTo>
                  <a:close/>
                </a:path>
                <a:path w="473075" h="250190">
                  <a:moveTo>
                    <a:pt x="214685" y="26318"/>
                  </a:moveTo>
                  <a:lnTo>
                    <a:pt x="213459" y="26318"/>
                  </a:lnTo>
                  <a:lnTo>
                    <a:pt x="212683" y="26479"/>
                  </a:lnTo>
                  <a:lnTo>
                    <a:pt x="214685" y="26318"/>
                  </a:lnTo>
                  <a:close/>
                </a:path>
                <a:path w="473075" h="250190">
                  <a:moveTo>
                    <a:pt x="237567" y="25904"/>
                  </a:moveTo>
                  <a:lnTo>
                    <a:pt x="238348" y="26038"/>
                  </a:lnTo>
                  <a:lnTo>
                    <a:pt x="239133" y="26074"/>
                  </a:lnTo>
                  <a:lnTo>
                    <a:pt x="237567" y="25904"/>
                  </a:lnTo>
                  <a:close/>
                </a:path>
                <a:path w="473075" h="250190">
                  <a:moveTo>
                    <a:pt x="308286" y="25904"/>
                  </a:moveTo>
                  <a:lnTo>
                    <a:pt x="237567" y="25904"/>
                  </a:lnTo>
                  <a:lnTo>
                    <a:pt x="239133" y="26074"/>
                  </a:lnTo>
                  <a:lnTo>
                    <a:pt x="308542" y="26074"/>
                  </a:lnTo>
                  <a:lnTo>
                    <a:pt x="308286" y="25904"/>
                  </a:lnTo>
                  <a:close/>
                </a:path>
                <a:path w="473075" h="250190">
                  <a:moveTo>
                    <a:pt x="307505" y="25383"/>
                  </a:moveTo>
                  <a:lnTo>
                    <a:pt x="226292" y="25383"/>
                  </a:lnTo>
                  <a:lnTo>
                    <a:pt x="225499" y="25447"/>
                  </a:lnTo>
                  <a:lnTo>
                    <a:pt x="238348" y="26038"/>
                  </a:lnTo>
                  <a:lnTo>
                    <a:pt x="237567" y="25904"/>
                  </a:lnTo>
                  <a:lnTo>
                    <a:pt x="308286" y="25904"/>
                  </a:lnTo>
                  <a:lnTo>
                    <a:pt x="307505" y="25383"/>
                  </a:lnTo>
                  <a:close/>
                </a:path>
                <a:path w="473075" h="250190">
                  <a:moveTo>
                    <a:pt x="226292" y="25383"/>
                  </a:moveTo>
                  <a:lnTo>
                    <a:pt x="224689" y="25410"/>
                  </a:lnTo>
                  <a:lnTo>
                    <a:pt x="225499" y="25447"/>
                  </a:lnTo>
                  <a:lnTo>
                    <a:pt x="226292" y="25383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6" name="object 36"/>
            <p:cNvSpPr/>
            <p:nvPr/>
          </p:nvSpPr>
          <p:spPr>
            <a:xfrm>
              <a:off x="2546613" y="6540973"/>
              <a:ext cx="1283335" cy="0"/>
            </a:xfrm>
            <a:custGeom>
              <a:avLst/>
              <a:gdLst/>
              <a:ahLst/>
              <a:cxnLst/>
              <a:rect l="l" t="t" r="r" b="b"/>
              <a:pathLst>
                <a:path w="1283335">
                  <a:moveTo>
                    <a:pt x="1282904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7" name="object 37"/>
            <p:cNvSpPr/>
            <p:nvPr/>
          </p:nvSpPr>
          <p:spPr>
            <a:xfrm>
              <a:off x="2570533" y="6498974"/>
              <a:ext cx="492125" cy="76200"/>
            </a:xfrm>
            <a:custGeom>
              <a:avLst/>
              <a:gdLst/>
              <a:ahLst/>
              <a:cxnLst/>
              <a:rect l="l" t="t" r="r" b="b"/>
              <a:pathLst>
                <a:path w="492125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50800"/>
                  </a:lnTo>
                  <a:lnTo>
                    <a:pt x="63500" y="50800"/>
                  </a:lnTo>
                  <a:lnTo>
                    <a:pt x="63500" y="25400"/>
                  </a:lnTo>
                  <a:lnTo>
                    <a:pt x="76200" y="25399"/>
                  </a:lnTo>
                  <a:lnTo>
                    <a:pt x="76200" y="0"/>
                  </a:lnTo>
                  <a:close/>
                </a:path>
                <a:path w="492125" h="76200">
                  <a:moveTo>
                    <a:pt x="76200" y="25399"/>
                  </a:moveTo>
                  <a:lnTo>
                    <a:pt x="63500" y="25400"/>
                  </a:lnTo>
                  <a:lnTo>
                    <a:pt x="63500" y="50800"/>
                  </a:lnTo>
                  <a:lnTo>
                    <a:pt x="76200" y="50799"/>
                  </a:lnTo>
                  <a:lnTo>
                    <a:pt x="76200" y="25399"/>
                  </a:lnTo>
                  <a:close/>
                </a:path>
                <a:path w="492125" h="76200">
                  <a:moveTo>
                    <a:pt x="76200" y="50799"/>
                  </a:moveTo>
                  <a:lnTo>
                    <a:pt x="63500" y="50800"/>
                  </a:lnTo>
                  <a:lnTo>
                    <a:pt x="76200" y="50800"/>
                  </a:lnTo>
                  <a:close/>
                </a:path>
                <a:path w="492125" h="76200">
                  <a:moveTo>
                    <a:pt x="491630" y="25398"/>
                  </a:moveTo>
                  <a:lnTo>
                    <a:pt x="76200" y="25399"/>
                  </a:lnTo>
                  <a:lnTo>
                    <a:pt x="76200" y="50799"/>
                  </a:lnTo>
                  <a:lnTo>
                    <a:pt x="491630" y="50798"/>
                  </a:lnTo>
                  <a:lnTo>
                    <a:pt x="491630" y="253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006359" y="2515672"/>
            <a:ext cx="3064863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87" spc="-32" dirty="0">
                <a:latin typeface="Palatino Linotype" panose="02040502050505030304" pitchFamily="18" charset="0"/>
                <a:cs typeface="Arial"/>
              </a:rPr>
              <a:t>Wait</a:t>
            </a:r>
            <a:r>
              <a:rPr sz="1687" spc="-88" dirty="0">
                <a:latin typeface="Palatino Linotype" panose="02040502050505030304" pitchFamily="18" charset="0"/>
                <a:cs typeface="Arial"/>
              </a:rPr>
              <a:t> </a:t>
            </a:r>
            <a:r>
              <a:rPr sz="1687" spc="-172" dirty="0">
                <a:latin typeface="Palatino Linotype" panose="02040502050505030304" pitchFamily="18" charset="0"/>
                <a:cs typeface="Arial"/>
              </a:rPr>
              <a:t>…why</a:t>
            </a:r>
            <a:r>
              <a:rPr sz="1687" spc="-84" dirty="0">
                <a:latin typeface="Palatino Linotype" panose="02040502050505030304" pitchFamily="18" charset="0"/>
                <a:cs typeface="Arial"/>
              </a:rPr>
              <a:t> </a:t>
            </a:r>
            <a:r>
              <a:rPr sz="1687" spc="-95" dirty="0">
                <a:latin typeface="Palatino Linotype" panose="02040502050505030304" pitchFamily="18" charset="0"/>
                <a:cs typeface="Arial"/>
              </a:rPr>
              <a:t>is</a:t>
            </a:r>
            <a:r>
              <a:rPr sz="1687" spc="-84" dirty="0">
                <a:latin typeface="Palatino Linotype" panose="02040502050505030304" pitchFamily="18" charset="0"/>
                <a:cs typeface="Arial"/>
              </a:rPr>
              <a:t> </a:t>
            </a:r>
            <a:r>
              <a:rPr sz="1687" spc="-35" dirty="0">
                <a:latin typeface="Palatino Linotype" panose="02040502050505030304" pitchFamily="18" charset="0"/>
                <a:cs typeface="Arial"/>
              </a:rPr>
              <a:t>rho</a:t>
            </a:r>
            <a:r>
              <a:rPr sz="1687" spc="-88" dirty="0">
                <a:latin typeface="Palatino Linotype" panose="02040502050505030304" pitchFamily="18" charset="0"/>
                <a:cs typeface="Arial"/>
              </a:rPr>
              <a:t> </a:t>
            </a:r>
            <a:r>
              <a:rPr sz="1687" spc="-67" dirty="0">
                <a:latin typeface="Palatino Linotype" panose="02040502050505030304" pitchFamily="18" charset="0"/>
                <a:cs typeface="Arial"/>
              </a:rPr>
              <a:t>negative?</a:t>
            </a:r>
            <a:endParaRPr sz="1687" dirty="0">
              <a:latin typeface="Palatino Linotype" panose="02040502050505030304" pitchFamily="18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87434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21228" y="2890521"/>
            <a:ext cx="3462040" cy="3422303"/>
            <a:chOff x="564946" y="4110961"/>
            <a:chExt cx="4923790" cy="48672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946" y="4110961"/>
              <a:ext cx="4923692" cy="48670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509745" y="4639721"/>
              <a:ext cx="118110" cy="2868295"/>
            </a:xfrm>
            <a:custGeom>
              <a:avLst/>
              <a:gdLst/>
              <a:ahLst/>
              <a:cxnLst/>
              <a:rect l="l" t="t" r="r" b="b"/>
              <a:pathLst>
                <a:path w="118110" h="2868295">
                  <a:moveTo>
                    <a:pt x="14164" y="2752257"/>
                  </a:moveTo>
                  <a:lnTo>
                    <a:pt x="2047" y="2759325"/>
                  </a:lnTo>
                  <a:lnTo>
                    <a:pt x="0" y="2767101"/>
                  </a:lnTo>
                  <a:lnTo>
                    <a:pt x="58954" y="2868166"/>
                  </a:lnTo>
                  <a:lnTo>
                    <a:pt x="73657" y="2842962"/>
                  </a:lnTo>
                  <a:lnTo>
                    <a:pt x="46254" y="2842962"/>
                  </a:lnTo>
                  <a:lnTo>
                    <a:pt x="46254" y="2795985"/>
                  </a:lnTo>
                  <a:lnTo>
                    <a:pt x="21940" y="2754303"/>
                  </a:lnTo>
                  <a:lnTo>
                    <a:pt x="14164" y="2752257"/>
                  </a:lnTo>
                  <a:close/>
                </a:path>
                <a:path w="118110" h="2868295">
                  <a:moveTo>
                    <a:pt x="46254" y="2795985"/>
                  </a:moveTo>
                  <a:lnTo>
                    <a:pt x="46254" y="2842962"/>
                  </a:lnTo>
                  <a:lnTo>
                    <a:pt x="71654" y="2842962"/>
                  </a:lnTo>
                  <a:lnTo>
                    <a:pt x="71654" y="2836562"/>
                  </a:lnTo>
                  <a:lnTo>
                    <a:pt x="47984" y="2836562"/>
                  </a:lnTo>
                  <a:lnTo>
                    <a:pt x="58954" y="2817756"/>
                  </a:lnTo>
                  <a:lnTo>
                    <a:pt x="46254" y="2795985"/>
                  </a:lnTo>
                  <a:close/>
                </a:path>
                <a:path w="118110" h="2868295">
                  <a:moveTo>
                    <a:pt x="103745" y="2752257"/>
                  </a:moveTo>
                  <a:lnTo>
                    <a:pt x="95968" y="2754303"/>
                  </a:lnTo>
                  <a:lnTo>
                    <a:pt x="71654" y="2795985"/>
                  </a:lnTo>
                  <a:lnTo>
                    <a:pt x="71654" y="2842962"/>
                  </a:lnTo>
                  <a:lnTo>
                    <a:pt x="73657" y="2842962"/>
                  </a:lnTo>
                  <a:lnTo>
                    <a:pt x="117909" y="2767101"/>
                  </a:lnTo>
                  <a:lnTo>
                    <a:pt x="115862" y="2759325"/>
                  </a:lnTo>
                  <a:lnTo>
                    <a:pt x="103745" y="2752257"/>
                  </a:lnTo>
                  <a:close/>
                </a:path>
                <a:path w="118110" h="2868295">
                  <a:moveTo>
                    <a:pt x="58954" y="2817756"/>
                  </a:moveTo>
                  <a:lnTo>
                    <a:pt x="47984" y="2836562"/>
                  </a:lnTo>
                  <a:lnTo>
                    <a:pt x="69924" y="2836562"/>
                  </a:lnTo>
                  <a:lnTo>
                    <a:pt x="58954" y="2817756"/>
                  </a:lnTo>
                  <a:close/>
                </a:path>
                <a:path w="118110" h="2868295">
                  <a:moveTo>
                    <a:pt x="71654" y="2795985"/>
                  </a:moveTo>
                  <a:lnTo>
                    <a:pt x="58954" y="2817756"/>
                  </a:lnTo>
                  <a:lnTo>
                    <a:pt x="69924" y="2836562"/>
                  </a:lnTo>
                  <a:lnTo>
                    <a:pt x="71654" y="2836562"/>
                  </a:lnTo>
                  <a:lnTo>
                    <a:pt x="71654" y="2795985"/>
                  </a:lnTo>
                  <a:close/>
                </a:path>
                <a:path w="118110" h="2868295">
                  <a:moveTo>
                    <a:pt x="71655" y="0"/>
                  </a:moveTo>
                  <a:lnTo>
                    <a:pt x="46255" y="0"/>
                  </a:lnTo>
                  <a:lnTo>
                    <a:pt x="46254" y="2795985"/>
                  </a:lnTo>
                  <a:lnTo>
                    <a:pt x="58954" y="2817756"/>
                  </a:lnTo>
                  <a:lnTo>
                    <a:pt x="71654" y="2795985"/>
                  </a:lnTo>
                  <a:lnTo>
                    <a:pt x="716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6861784" y="2597658"/>
            <a:ext cx="3313361" cy="3745111"/>
            <a:chOff x="7591513" y="3694445"/>
            <a:chExt cx="4712335" cy="532638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91513" y="4089612"/>
              <a:ext cx="4706613" cy="493073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56046" y="6957229"/>
              <a:ext cx="112191" cy="11219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68057" y="3694445"/>
              <a:ext cx="4635411" cy="3134837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996282" y="287120"/>
            <a:ext cx="6199436" cy="744827"/>
          </a:xfrm>
          <a:prstGeom prst="rect">
            <a:avLst/>
          </a:prstGeom>
        </p:spPr>
        <p:txBody>
          <a:bodyPr vert="horz" wrap="square" lIns="0" tIns="158948" rIns="0" bIns="0" rtlCol="0" anchor="ctr">
            <a:spAutoFit/>
          </a:bodyPr>
          <a:lstStyle/>
          <a:p>
            <a:pPr marL="63399">
              <a:spcBef>
                <a:spcPts val="70"/>
              </a:spcBef>
            </a:pPr>
            <a:r>
              <a:rPr sz="4219" spc="-253" dirty="0"/>
              <a:t>Image</a:t>
            </a:r>
            <a:r>
              <a:rPr sz="4219" spc="-197" dirty="0"/>
              <a:t> </a:t>
            </a:r>
            <a:r>
              <a:rPr sz="4219" spc="-207" dirty="0"/>
              <a:t>and</a:t>
            </a:r>
            <a:r>
              <a:rPr sz="4219" spc="-200" dirty="0"/>
              <a:t> </a:t>
            </a:r>
            <a:r>
              <a:rPr sz="4219" spc="-134" dirty="0"/>
              <a:t>parameter</a:t>
            </a:r>
            <a:r>
              <a:rPr sz="4219" spc="-197" dirty="0"/>
              <a:t> </a:t>
            </a:r>
            <a:r>
              <a:rPr sz="4219" spc="-316" dirty="0"/>
              <a:t>space</a:t>
            </a:r>
            <a:endParaRPr sz="4219" dirty="0"/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54524" y="1866305"/>
            <a:ext cx="1589484" cy="29468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49453" y="4657166"/>
            <a:ext cx="169664" cy="15180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452813" y="2946798"/>
            <a:ext cx="160734" cy="214313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107346" y="1401246"/>
            <a:ext cx="60230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53" dirty="0">
                <a:solidFill>
                  <a:srgbClr val="00882B"/>
                </a:solidFill>
                <a:latin typeface="Palatino Linotype" panose="02040502050505030304" pitchFamily="18" charset="0"/>
                <a:cs typeface="Arial"/>
              </a:rPr>
              <a:t>variables</a:t>
            </a:r>
            <a:endParaRPr sz="1266" dirty="0">
              <a:latin typeface="Palatino Linotype" panose="02040502050505030304" pitchFamily="18" charset="0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46476" y="2419231"/>
            <a:ext cx="77375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46" dirty="0">
                <a:solidFill>
                  <a:srgbClr val="00882B"/>
                </a:solidFill>
                <a:latin typeface="Palatino Linotype" panose="02040502050505030304" pitchFamily="18" charset="0"/>
                <a:cs typeface="Arial"/>
              </a:rPr>
              <a:t>parameters</a:t>
            </a:r>
            <a:endParaRPr sz="1266" dirty="0">
              <a:latin typeface="Palatino Linotype" panose="02040502050505030304" pitchFamily="18" charset="0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897916" y="1604991"/>
            <a:ext cx="1546175" cy="877788"/>
            <a:chOff x="1954011" y="2282654"/>
            <a:chExt cx="2199005" cy="1248410"/>
          </a:xfrm>
        </p:grpSpPr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88255" y="3194737"/>
              <a:ext cx="227630" cy="3362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88255" y="3073603"/>
              <a:ext cx="406579" cy="45740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27584" y="3057701"/>
              <a:ext cx="251616" cy="33825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27584" y="3057701"/>
              <a:ext cx="424999" cy="46723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24781" y="2302122"/>
              <a:ext cx="183592" cy="37047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31158" y="2302122"/>
              <a:ext cx="377214" cy="46642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45292" y="2383191"/>
              <a:ext cx="202377" cy="38503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54011" y="2282654"/>
              <a:ext cx="393658" cy="485576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3979395" y="4054078"/>
            <a:ext cx="393353" cy="248692"/>
            <a:chOff x="3492116" y="5765800"/>
            <a:chExt cx="559435" cy="353695"/>
          </a:xfrm>
        </p:grpSpPr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92116" y="6007100"/>
              <a:ext cx="112191" cy="11219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19499" y="5765800"/>
              <a:ext cx="431800" cy="215900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5484494" y="3684031"/>
            <a:ext cx="1305520" cy="1620292"/>
            <a:chOff x="5632703" y="5239511"/>
            <a:chExt cx="1856739" cy="2304415"/>
          </a:xfrm>
        </p:grpSpPr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32703" y="5239511"/>
              <a:ext cx="1856231" cy="230428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71978" y="5252857"/>
              <a:ext cx="1778704" cy="2225535"/>
            </a:xfrm>
            <a:prstGeom prst="rect">
              <a:avLst/>
            </a:prstGeom>
          </p:spPr>
        </p:pic>
      </p:grpSp>
      <p:sp>
        <p:nvSpPr>
          <p:cNvPr id="30" name="object 30"/>
          <p:cNvSpPr txBox="1">
            <a:spLocks noGrp="1"/>
          </p:cNvSpPr>
          <p:nvPr>
            <p:ph type="body" idx="1"/>
          </p:nvPr>
        </p:nvSpPr>
        <p:spPr>
          <a:xfrm>
            <a:off x="5626756" y="3145750"/>
            <a:ext cx="6565244" cy="39681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477007" marR="3572" indent="-389321">
              <a:spcBef>
                <a:spcPts val="70"/>
              </a:spcBef>
            </a:pPr>
            <a:r>
              <a:rPr spc="-130" dirty="0"/>
              <a:t>same</a:t>
            </a:r>
            <a:r>
              <a:rPr spc="-67" dirty="0"/>
              <a:t> </a:t>
            </a:r>
            <a:r>
              <a:rPr spc="-42" dirty="0"/>
              <a:t>line</a:t>
            </a:r>
            <a:r>
              <a:rPr spc="-63" dirty="0"/>
              <a:t> </a:t>
            </a:r>
            <a:r>
              <a:rPr spc="-35" dirty="0"/>
              <a:t>through </a:t>
            </a:r>
            <a:r>
              <a:rPr spc="-25" dirty="0"/>
              <a:t>the</a:t>
            </a:r>
            <a:r>
              <a:rPr spc="-80" dirty="0"/>
              <a:t> </a:t>
            </a:r>
            <a:r>
              <a:rPr spc="-14" dirty="0"/>
              <a:t>point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3101438" y="6390442"/>
            <a:ext cx="1097012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87" spc="-102" dirty="0">
                <a:latin typeface="Palatino Linotype" panose="02040502050505030304" pitchFamily="18" charset="0"/>
                <a:cs typeface="Arial"/>
              </a:rPr>
              <a:t>Image</a:t>
            </a:r>
            <a:r>
              <a:rPr sz="1687" spc="-88" dirty="0">
                <a:latin typeface="Palatino Linotype" panose="02040502050505030304" pitchFamily="18" charset="0"/>
                <a:cs typeface="Arial"/>
              </a:rPr>
              <a:t> </a:t>
            </a:r>
            <a:r>
              <a:rPr sz="1687" spc="-112" dirty="0">
                <a:latin typeface="Palatino Linotype" panose="02040502050505030304" pitchFamily="18" charset="0"/>
                <a:cs typeface="Arial"/>
              </a:rPr>
              <a:t>space</a:t>
            </a:r>
            <a:endParaRPr sz="1687" dirty="0">
              <a:latin typeface="Palatino Linotype" panose="02040502050505030304" pitchFamily="18" charset="0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837936" y="6379726"/>
            <a:ext cx="1484561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87" spc="-77" dirty="0">
                <a:latin typeface="Palatino Linotype" panose="02040502050505030304" pitchFamily="18" charset="0"/>
                <a:cs typeface="Arial"/>
              </a:rPr>
              <a:t>Parameter</a:t>
            </a:r>
            <a:r>
              <a:rPr sz="1687" spc="-56" dirty="0">
                <a:latin typeface="Palatino Linotype" panose="02040502050505030304" pitchFamily="18" charset="0"/>
                <a:cs typeface="Arial"/>
              </a:rPr>
              <a:t> </a:t>
            </a:r>
            <a:r>
              <a:rPr sz="1687" spc="-109" dirty="0">
                <a:latin typeface="Palatino Linotype" panose="02040502050505030304" pitchFamily="18" charset="0"/>
                <a:cs typeface="Arial"/>
              </a:rPr>
              <a:t>space</a:t>
            </a:r>
            <a:endParaRPr sz="1687" dirty="0">
              <a:latin typeface="Palatino Linotype" panose="02040502050505030304" pitchFamily="18" charset="0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676855" y="4577382"/>
            <a:ext cx="357633" cy="53578"/>
          </a:xfrm>
          <a:custGeom>
            <a:avLst/>
            <a:gdLst/>
            <a:ahLst/>
            <a:cxnLst/>
            <a:rect l="l" t="t" r="r" b="b"/>
            <a:pathLst>
              <a:path w="508635" h="76200">
                <a:moveTo>
                  <a:pt x="432907" y="0"/>
                </a:moveTo>
                <a:lnTo>
                  <a:pt x="432256" y="25390"/>
                </a:lnTo>
                <a:lnTo>
                  <a:pt x="444952" y="25716"/>
                </a:lnTo>
                <a:lnTo>
                  <a:pt x="444300" y="51108"/>
                </a:lnTo>
                <a:lnTo>
                  <a:pt x="431596" y="51108"/>
                </a:lnTo>
                <a:lnTo>
                  <a:pt x="430954" y="76174"/>
                </a:lnTo>
                <a:lnTo>
                  <a:pt x="484473" y="51108"/>
                </a:lnTo>
                <a:lnTo>
                  <a:pt x="444300" y="51108"/>
                </a:lnTo>
                <a:lnTo>
                  <a:pt x="431605" y="50783"/>
                </a:lnTo>
                <a:lnTo>
                  <a:pt x="485168" y="50783"/>
                </a:lnTo>
                <a:lnTo>
                  <a:pt x="508105" y="40040"/>
                </a:lnTo>
                <a:lnTo>
                  <a:pt x="432907" y="0"/>
                </a:lnTo>
                <a:close/>
              </a:path>
              <a:path w="508635" h="76200">
                <a:moveTo>
                  <a:pt x="432256" y="25390"/>
                </a:moveTo>
                <a:lnTo>
                  <a:pt x="431605" y="50783"/>
                </a:lnTo>
                <a:lnTo>
                  <a:pt x="444300" y="51108"/>
                </a:lnTo>
                <a:lnTo>
                  <a:pt x="444952" y="25716"/>
                </a:lnTo>
                <a:lnTo>
                  <a:pt x="432256" y="25390"/>
                </a:lnTo>
                <a:close/>
              </a:path>
              <a:path w="508635" h="76200">
                <a:moveTo>
                  <a:pt x="650" y="14323"/>
                </a:moveTo>
                <a:lnTo>
                  <a:pt x="0" y="39715"/>
                </a:lnTo>
                <a:lnTo>
                  <a:pt x="431605" y="50783"/>
                </a:lnTo>
                <a:lnTo>
                  <a:pt x="432256" y="25390"/>
                </a:lnTo>
                <a:lnTo>
                  <a:pt x="650" y="143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pic>
        <p:nvPicPr>
          <p:cNvPr id="34" name="object 3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164647" y="1861929"/>
            <a:ext cx="2677345" cy="30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4922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A454-D197-D036-BCD4-4B91886D9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Research Interests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35860-88AB-AF1A-627A-726198DED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 </a:t>
            </a:r>
            <a:r>
              <a:rPr lang="en-US" sz="2800" b="1" dirty="0">
                <a:solidFill>
                  <a:srgbClr val="00A4E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emerging topics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practical scenarios</a:t>
            </a:r>
          </a:p>
          <a:p>
            <a:pPr lvl="1"/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Music-to-Text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Helvetica Neue"/>
              </a:rPr>
              <a:t>Synaesthesia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: Generating Descriptive Text from Music Recordings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1E0152-11F0-7C85-1526-64B0AC3D9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878529"/>
            <a:ext cx="914400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703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AAB49-CFFE-756C-49DC-6B546A8C9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altLang="zh-CN" dirty="0"/>
              <a:t>ata-Centric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88B23-F2C8-2A47-192D-5A0085758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7460"/>
            <a:ext cx="10515600" cy="516296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fundamental question in data-centric learning is how to assess the data valuation.</a:t>
            </a:r>
          </a:p>
          <a:p>
            <a:r>
              <a:rPr lang="en-US" dirty="0"/>
              <a:t>One naïve way is the famous </a:t>
            </a:r>
            <a:r>
              <a:rPr lang="en-US" i="1" dirty="0">
                <a:solidFill>
                  <a:srgbClr val="00B0F0"/>
                </a:solidFill>
              </a:rPr>
              <a:t>leave-one-out</a:t>
            </a:r>
            <a:r>
              <a:rPr lang="en-US" dirty="0"/>
              <a:t> influence.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</a:t>
            </a:r>
            <a:r>
              <a:rPr lang="en-US" altLang="zh-CN" dirty="0"/>
              <a:t>e measure the </a:t>
            </a:r>
            <a:r>
              <a:rPr lang="en-US" altLang="zh-CN" i="1" dirty="0">
                <a:solidFill>
                  <a:srgbClr val="00B0F0"/>
                </a:solidFill>
              </a:rPr>
              <a:t>performance change on the validation set </a:t>
            </a:r>
            <a:r>
              <a:rPr lang="en-US" altLang="zh-CN" dirty="0"/>
              <a:t>with one data sample</a:t>
            </a:r>
            <a:r>
              <a:rPr lang="en-US" dirty="0"/>
              <a:t> removed from the training set.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2A3E014-F43B-1994-DDC4-229962FBFD28}"/>
              </a:ext>
            </a:extLst>
          </p:cNvPr>
          <p:cNvSpPr/>
          <p:nvPr/>
        </p:nvSpPr>
        <p:spPr>
          <a:xfrm>
            <a:off x="1963555" y="3303137"/>
            <a:ext cx="385010" cy="3801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FC0B0BC-A410-E11C-1F4C-A320D1346605}"/>
              </a:ext>
            </a:extLst>
          </p:cNvPr>
          <p:cNvSpPr/>
          <p:nvPr/>
        </p:nvSpPr>
        <p:spPr>
          <a:xfrm>
            <a:off x="3098534" y="3322388"/>
            <a:ext cx="385010" cy="3801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04A1B97-6D14-C79D-CE78-ECC185635C63}"/>
              </a:ext>
            </a:extLst>
          </p:cNvPr>
          <p:cNvSpPr/>
          <p:nvPr/>
        </p:nvSpPr>
        <p:spPr>
          <a:xfrm>
            <a:off x="2186695" y="4382155"/>
            <a:ext cx="385010" cy="3801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C9B3D9F-F0CF-F344-E7EB-FCC152AC3CD3}"/>
              </a:ext>
            </a:extLst>
          </p:cNvPr>
          <p:cNvSpPr/>
          <p:nvPr/>
        </p:nvSpPr>
        <p:spPr>
          <a:xfrm>
            <a:off x="3119944" y="3933149"/>
            <a:ext cx="385010" cy="3801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EF4F2CB-E7AE-43AF-D413-0F7968B42C64}"/>
              </a:ext>
            </a:extLst>
          </p:cNvPr>
          <p:cNvSpPr/>
          <p:nvPr/>
        </p:nvSpPr>
        <p:spPr>
          <a:xfrm>
            <a:off x="2522307" y="3605168"/>
            <a:ext cx="385010" cy="3801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102D989-86BF-59B2-2A41-5FDDE37E501E}"/>
              </a:ext>
            </a:extLst>
          </p:cNvPr>
          <p:cNvSpPr/>
          <p:nvPr/>
        </p:nvSpPr>
        <p:spPr>
          <a:xfrm>
            <a:off x="1578545" y="3985366"/>
            <a:ext cx="385010" cy="3801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152B6E-4FCF-30CC-87CC-962E945A900C}"/>
              </a:ext>
            </a:extLst>
          </p:cNvPr>
          <p:cNvSpPr txBox="1"/>
          <p:nvPr/>
        </p:nvSpPr>
        <p:spPr>
          <a:xfrm>
            <a:off x="1963555" y="4844902"/>
            <a:ext cx="127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US" altLang="zh-CN" dirty="0"/>
              <a:t>raining Set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769D97-560B-9E48-6940-0076EE728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199" y="3437213"/>
            <a:ext cx="1483894" cy="1483894"/>
          </a:xfrm>
          <a:prstGeom prst="rect">
            <a:avLst/>
          </a:prstGeom>
        </p:spPr>
      </p:pic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14385F6-5576-AA10-2B2C-25E7C4EB3349}"/>
              </a:ext>
            </a:extLst>
          </p:cNvPr>
          <p:cNvSpPr/>
          <p:nvPr/>
        </p:nvSpPr>
        <p:spPr>
          <a:xfrm>
            <a:off x="3799728" y="3880932"/>
            <a:ext cx="484632" cy="484632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4BCE8F-67E1-02AD-00B5-B1AC4219B604}"/>
              </a:ext>
            </a:extLst>
          </p:cNvPr>
          <p:cNvSpPr txBox="1"/>
          <p:nvPr/>
        </p:nvSpPr>
        <p:spPr>
          <a:xfrm>
            <a:off x="4639933" y="4803742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  <a:r>
              <a:rPr lang="en-US" altLang="zh-CN" dirty="0"/>
              <a:t>odel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C5344A-7E2D-BE73-FD2D-B81DF43CD444}"/>
              </a:ext>
            </a:extLst>
          </p:cNvPr>
          <p:cNvSpPr/>
          <p:nvPr/>
        </p:nvSpPr>
        <p:spPr>
          <a:xfrm>
            <a:off x="6860967" y="3226932"/>
            <a:ext cx="385010" cy="3801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816B3E8-F060-5E9D-6E33-EF49F3121CBB}"/>
              </a:ext>
            </a:extLst>
          </p:cNvPr>
          <p:cNvSpPr/>
          <p:nvPr/>
        </p:nvSpPr>
        <p:spPr>
          <a:xfrm>
            <a:off x="7995946" y="3246183"/>
            <a:ext cx="385010" cy="3801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AA1B275-4DB4-D903-EFDD-06FB12FD96B8}"/>
              </a:ext>
            </a:extLst>
          </p:cNvPr>
          <p:cNvSpPr/>
          <p:nvPr/>
        </p:nvSpPr>
        <p:spPr>
          <a:xfrm>
            <a:off x="7084107" y="4305950"/>
            <a:ext cx="385010" cy="3801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67E7A16-5BB8-5D04-1691-E246CF42DAC6}"/>
              </a:ext>
            </a:extLst>
          </p:cNvPr>
          <p:cNvSpPr/>
          <p:nvPr/>
        </p:nvSpPr>
        <p:spPr>
          <a:xfrm>
            <a:off x="8017356" y="3856944"/>
            <a:ext cx="385010" cy="3801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BFA9155-CC79-D0AE-D03E-9932C5A6DE58}"/>
              </a:ext>
            </a:extLst>
          </p:cNvPr>
          <p:cNvSpPr/>
          <p:nvPr/>
        </p:nvSpPr>
        <p:spPr>
          <a:xfrm>
            <a:off x="7419719" y="3528963"/>
            <a:ext cx="385010" cy="380198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C758EA8-CCA4-BEAC-8350-1982C3E42E3D}"/>
              </a:ext>
            </a:extLst>
          </p:cNvPr>
          <p:cNvSpPr/>
          <p:nvPr/>
        </p:nvSpPr>
        <p:spPr>
          <a:xfrm>
            <a:off x="6475957" y="3909161"/>
            <a:ext cx="385010" cy="3801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9C4BE3-1F71-244C-A12C-DB7CC8B826F6}"/>
              </a:ext>
            </a:extLst>
          </p:cNvPr>
          <p:cNvSpPr txBox="1"/>
          <p:nvPr/>
        </p:nvSpPr>
        <p:spPr>
          <a:xfrm>
            <a:off x="6860967" y="4768697"/>
            <a:ext cx="127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US" altLang="zh-CN" dirty="0"/>
              <a:t>raining Set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08D1532-E477-198F-3979-503AA98D9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9611" y="3361008"/>
            <a:ext cx="1483894" cy="1483894"/>
          </a:xfrm>
          <a:prstGeom prst="rect">
            <a:avLst/>
          </a:prstGeom>
        </p:spPr>
      </p:pic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09C66DD1-4454-8B55-B0D7-200C09573804}"/>
              </a:ext>
            </a:extLst>
          </p:cNvPr>
          <p:cNvSpPr/>
          <p:nvPr/>
        </p:nvSpPr>
        <p:spPr>
          <a:xfrm>
            <a:off x="8697140" y="3804727"/>
            <a:ext cx="484632" cy="484632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8DD9A3-870A-00DA-8AF2-0B336A41CFF1}"/>
              </a:ext>
            </a:extLst>
          </p:cNvPr>
          <p:cNvSpPr txBox="1"/>
          <p:nvPr/>
        </p:nvSpPr>
        <p:spPr>
          <a:xfrm>
            <a:off x="9537345" y="4727537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  <a:r>
              <a:rPr lang="en-US" altLang="zh-CN" dirty="0"/>
              <a:t>odel</a:t>
            </a:r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F5D0701-0A1C-D276-29AD-976D5DFC92D1}"/>
              </a:ext>
            </a:extLst>
          </p:cNvPr>
          <p:cNvCxnSpPr/>
          <p:nvPr/>
        </p:nvCxnSpPr>
        <p:spPr>
          <a:xfrm>
            <a:off x="6096000" y="3099335"/>
            <a:ext cx="0" cy="2114899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671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2FFEB-7D6D-54B6-9418-567A22756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altLang="zh-CN" dirty="0"/>
              <a:t>ata-Centric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89135C-1ED8-9BA8-D04D-C62572C981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Unfortunately, the retrain-based leave-one-out influence is not practical.</a:t>
                </a:r>
              </a:p>
              <a:p>
                <a:endParaRPr lang="en-US" dirty="0"/>
              </a:p>
              <a:p>
                <a:r>
                  <a:rPr lang="en-US" dirty="0"/>
                  <a:t>Influence function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Remove</a:t>
                </a:r>
                <a:r>
                  <a:rPr lang="en-US" dirty="0"/>
                  <a:t> one data   -&gt;   Refit the model   -&gt;   The </a:t>
                </a:r>
                <a:r>
                  <a:rPr lang="en-US" dirty="0">
                    <a:solidFill>
                      <a:srgbClr val="C00000"/>
                    </a:solidFill>
                  </a:rPr>
                  <a:t>change</a:t>
                </a:r>
                <a:r>
                  <a:rPr lang="en-US" dirty="0"/>
                  <a:t> in predictions</a:t>
                </a:r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/>
                  <a:t> : quantity with interest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 : loss function for optimization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89135C-1ED8-9BA8-D04D-C62572C981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7689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1351E-94CE-441B-7651-89F84D54C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BAE22-1514-F20C-3BBA-BA4B0F19D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i="1" dirty="0"/>
              <a:t>Identify and Trim </a:t>
            </a:r>
            <a:r>
              <a:rPr lang="en-US" i="1" dirty="0"/>
              <a:t>D</a:t>
            </a:r>
            <a:r>
              <a:rPr lang="en-US" sz="2800" i="1" dirty="0"/>
              <a:t>etrimental </a:t>
            </a:r>
            <a:r>
              <a:rPr lang="en-US" i="1" dirty="0"/>
              <a:t>S</a:t>
            </a:r>
            <a:r>
              <a:rPr lang="en-US" sz="2800" i="1" dirty="0"/>
              <a:t>amples</a:t>
            </a:r>
          </a:p>
          <a:p>
            <a:pPr marL="0" indent="0">
              <a:buNone/>
            </a:pPr>
            <a:r>
              <a:rPr lang="en-US" i="1" dirty="0"/>
              <a:t>    </a:t>
            </a:r>
            <a:r>
              <a:rPr lang="en-US" sz="2000" i="1" dirty="0"/>
              <a:t>What Data Benefit My Classifier? - </a:t>
            </a:r>
            <a:r>
              <a:rPr lang="en-US" sz="2000" i="1" dirty="0">
                <a:solidFill>
                  <a:srgbClr val="00B0F0"/>
                </a:solidFill>
              </a:rPr>
              <a:t>ICLR’24</a:t>
            </a:r>
          </a:p>
          <a:p>
            <a:pPr marL="457200" lvl="1" indent="0">
              <a:buNone/>
            </a:pPr>
            <a:endParaRPr lang="en-US" sz="2000" i="1" dirty="0"/>
          </a:p>
          <a:p>
            <a:r>
              <a:rPr lang="en-US" sz="2800" i="1" dirty="0"/>
              <a:t>Achieve Pareto Improvements When Considering </a:t>
            </a:r>
            <a:r>
              <a:rPr lang="en-US" i="1" dirty="0"/>
              <a:t>T</a:t>
            </a:r>
            <a:r>
              <a:rPr lang="en-US" sz="2800" i="1" dirty="0"/>
              <a:t>wo </a:t>
            </a:r>
            <a:r>
              <a:rPr lang="en-US" i="1" dirty="0"/>
              <a:t>G</a:t>
            </a:r>
            <a:r>
              <a:rPr lang="en-US" sz="2800" i="1" dirty="0"/>
              <a:t>oals </a:t>
            </a:r>
          </a:p>
          <a:p>
            <a:pPr marL="0" indent="0">
              <a:buNone/>
            </a:pPr>
            <a:r>
              <a:rPr lang="en-US" sz="2000" i="1" dirty="0"/>
              <a:t>       Achieving Fairness at No Utility Cost via Data Reweighing with Influence - </a:t>
            </a:r>
            <a:r>
              <a:rPr lang="en-US" sz="2000" i="1" dirty="0">
                <a:solidFill>
                  <a:srgbClr val="00B0F0"/>
                </a:solidFill>
              </a:rPr>
              <a:t>ICML’22</a:t>
            </a:r>
          </a:p>
          <a:p>
            <a:pPr marL="0" indent="0">
              <a:buNone/>
            </a:pPr>
            <a:r>
              <a:rPr lang="en-US" sz="2000" i="1" dirty="0"/>
              <a:t>       </a:t>
            </a:r>
          </a:p>
          <a:p>
            <a:r>
              <a:rPr lang="en-US" dirty="0"/>
              <a:t> </a:t>
            </a:r>
            <a:r>
              <a:rPr lang="en-US" i="1" dirty="0"/>
              <a:t>Measuring the Influence of Graph Element</a:t>
            </a:r>
          </a:p>
          <a:p>
            <a:pPr marL="0" indent="0">
              <a:buNone/>
            </a:pPr>
            <a:r>
              <a:rPr lang="en-US" sz="2800" i="1" dirty="0"/>
              <a:t>     </a:t>
            </a:r>
            <a:r>
              <a:rPr lang="en-US" sz="2000" i="1" dirty="0"/>
              <a:t>Characterizing the Influence of Graph Elements - </a:t>
            </a:r>
            <a:r>
              <a:rPr lang="en-US" sz="2000" i="1" dirty="0">
                <a:solidFill>
                  <a:srgbClr val="00B0F0"/>
                </a:solidFill>
              </a:rPr>
              <a:t>ICLR’23</a:t>
            </a:r>
            <a:endParaRPr lang="en-US" sz="2800" i="1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i="1" dirty="0"/>
          </a:p>
          <a:p>
            <a:r>
              <a:rPr lang="en-US" sz="2800" i="1" dirty="0"/>
              <a:t>O</a:t>
            </a:r>
            <a:r>
              <a:rPr lang="en-US" altLang="zh-CN" sz="2800" i="1" dirty="0"/>
              <a:t>ther Topics</a:t>
            </a:r>
            <a:endParaRPr lang="en-US" sz="2800" i="1" dirty="0"/>
          </a:p>
          <a:p>
            <a:endParaRPr lang="en-US" i="1" dirty="0"/>
          </a:p>
          <a:p>
            <a:pPr marL="457200" lvl="1" indent="0">
              <a:buNone/>
            </a:pPr>
            <a:endParaRPr lang="en-US" sz="2000" i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444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4596</TotalTime>
  <Words>1892</Words>
  <Application>Microsoft Office PowerPoint</Application>
  <PresentationFormat>Widescreen</PresentationFormat>
  <Paragraphs>449</Paragraphs>
  <Slides>65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6" baseType="lpstr">
      <vt:lpstr>Helvetica Neue</vt:lpstr>
      <vt:lpstr>Lucida Grande</vt:lpstr>
      <vt:lpstr>Arial</vt:lpstr>
      <vt:lpstr>Calibri</vt:lpstr>
      <vt:lpstr>Calibri Light</vt:lpstr>
      <vt:lpstr>Cambria Math</vt:lpstr>
      <vt:lpstr>Helvetica</vt:lpstr>
      <vt:lpstr>Palatino Linotype</vt:lpstr>
      <vt:lpstr>Times New Roman</vt:lpstr>
      <vt:lpstr>Wingdings</vt:lpstr>
      <vt:lpstr>Office Theme</vt:lpstr>
      <vt:lpstr>Goal-Oriented Data-Centric Learning</vt:lpstr>
      <vt:lpstr>Something about me</vt:lpstr>
      <vt:lpstr>Research and Publication</vt:lpstr>
      <vt:lpstr>Today’s Topic</vt:lpstr>
      <vt:lpstr>Data! Data! Data!</vt:lpstr>
      <vt:lpstr>Data-Centric Learning</vt:lpstr>
      <vt:lpstr>Data-Centric Learning</vt:lpstr>
      <vt:lpstr>Data-Centric Learning</vt:lpstr>
      <vt:lpstr>Outline</vt:lpstr>
      <vt:lpstr>Outline</vt:lpstr>
      <vt:lpstr>What data benefit my classifier</vt:lpstr>
      <vt:lpstr>What data benefit my classifier</vt:lpstr>
      <vt:lpstr>Estimate the sample influence</vt:lpstr>
      <vt:lpstr>Sample Influence Understanding</vt:lpstr>
      <vt:lpstr>Experimental Results on Synthetic Data</vt:lpstr>
      <vt:lpstr>Experimental Results on Real-World Data</vt:lpstr>
      <vt:lpstr>Applications Beyond Conventional Classification</vt:lpstr>
      <vt:lpstr>Applications Beyond Conventional Classification</vt:lpstr>
      <vt:lpstr>Applications Beyond Conventional Classification</vt:lpstr>
      <vt:lpstr>Applications Beyond Conventional Classification</vt:lpstr>
      <vt:lpstr>Summary</vt:lpstr>
      <vt:lpstr>Outline</vt:lpstr>
      <vt:lpstr>Fairness in Binary Classification</vt:lpstr>
      <vt:lpstr>Influence Functions</vt:lpstr>
      <vt:lpstr>Reweighing Data via Influence Functions</vt:lpstr>
      <vt:lpstr>Reweighing Data via Influence Functions</vt:lpstr>
      <vt:lpstr>Reweighing Solution</vt:lpstr>
      <vt:lpstr>Results</vt:lpstr>
      <vt:lpstr>Summary</vt:lpstr>
      <vt:lpstr>Outline</vt:lpstr>
      <vt:lpstr>Measuring the Influence of Graph Element</vt:lpstr>
      <vt:lpstr>Experimental Results</vt:lpstr>
      <vt:lpstr>Experimental Results</vt:lpstr>
      <vt:lpstr>Experimental Results</vt:lpstr>
      <vt:lpstr>Experimental Results</vt:lpstr>
      <vt:lpstr>Summary</vt:lpstr>
      <vt:lpstr>Outline</vt:lpstr>
      <vt:lpstr>Other Topics</vt:lpstr>
      <vt:lpstr>Other Topics</vt:lpstr>
      <vt:lpstr>Papers Under Submission</vt:lpstr>
      <vt:lpstr>Papers Under Submission</vt:lpstr>
      <vt:lpstr>Papers Under Submission</vt:lpstr>
      <vt:lpstr>Acknowledgement</vt:lpstr>
      <vt:lpstr>PowerPoint Presentation</vt:lpstr>
      <vt:lpstr>Personal Research Interests</vt:lpstr>
      <vt:lpstr>Image and parameter space</vt:lpstr>
      <vt:lpstr>Image and parameter space</vt:lpstr>
      <vt:lpstr>Image and parameter space</vt:lpstr>
      <vt:lpstr>Image and parameter space</vt:lpstr>
      <vt:lpstr>Image and parameter space</vt:lpstr>
      <vt:lpstr>Image and parameter space</vt:lpstr>
      <vt:lpstr>Image and parameter space</vt:lpstr>
      <vt:lpstr>Image and parameter space</vt:lpstr>
      <vt:lpstr>Image and parameter space</vt:lpstr>
      <vt:lpstr>Image and parameter space</vt:lpstr>
      <vt:lpstr>Image and parameter space</vt:lpstr>
      <vt:lpstr>Image and parameter space</vt:lpstr>
      <vt:lpstr>Image and parameter space</vt:lpstr>
      <vt:lpstr>Image and parameter space</vt:lpstr>
      <vt:lpstr>Image and parameter space</vt:lpstr>
      <vt:lpstr>Image and parameter space</vt:lpstr>
      <vt:lpstr>Image and parameter space</vt:lpstr>
      <vt:lpstr>Image and parameter space</vt:lpstr>
      <vt:lpstr>Image and parameter space</vt:lpstr>
      <vt:lpstr>Personal Research Interests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Summary </dc:title>
  <dc:creator>李 沛钊</dc:creator>
  <cp:lastModifiedBy>Hongfu Liu</cp:lastModifiedBy>
  <cp:revision>74</cp:revision>
  <dcterms:created xsi:type="dcterms:W3CDTF">2022-11-09T18:47:39Z</dcterms:created>
  <dcterms:modified xsi:type="dcterms:W3CDTF">2024-10-15T01:37:07Z</dcterms:modified>
</cp:coreProperties>
</file>